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20" r:id="rId2"/>
    <p:sldMasterId id="2147483667" r:id="rId3"/>
  </p:sldMasterIdLst>
  <p:notesMasterIdLst>
    <p:notesMasterId r:id="rId33"/>
  </p:notesMasterIdLst>
  <p:sldIdLst>
    <p:sldId id="287" r:id="rId4"/>
    <p:sldId id="260" r:id="rId5"/>
    <p:sldId id="259" r:id="rId6"/>
    <p:sldId id="258" r:id="rId7"/>
    <p:sldId id="261" r:id="rId8"/>
    <p:sldId id="262" r:id="rId9"/>
    <p:sldId id="278" r:id="rId10"/>
    <p:sldId id="263" r:id="rId11"/>
    <p:sldId id="264" r:id="rId12"/>
    <p:sldId id="279" r:id="rId13"/>
    <p:sldId id="280" r:id="rId14"/>
    <p:sldId id="265" r:id="rId15"/>
    <p:sldId id="282" r:id="rId16"/>
    <p:sldId id="267" r:id="rId17"/>
    <p:sldId id="281" r:id="rId18"/>
    <p:sldId id="284" r:id="rId19"/>
    <p:sldId id="283" r:id="rId20"/>
    <p:sldId id="268" r:id="rId21"/>
    <p:sldId id="269" r:id="rId22"/>
    <p:sldId id="270" r:id="rId23"/>
    <p:sldId id="271" r:id="rId24"/>
    <p:sldId id="273" r:id="rId25"/>
    <p:sldId id="275" r:id="rId26"/>
    <p:sldId id="274" r:id="rId27"/>
    <p:sldId id="285" r:id="rId28"/>
    <p:sldId id="276" r:id="rId29"/>
    <p:sldId id="286" r:id="rId30"/>
    <p:sldId id="272" r:id="rId31"/>
    <p:sldId id="277"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ed Metawea" initials="MM" lastIdx="1" clrIdx="0">
    <p:extLst>
      <p:ext uri="{19B8F6BF-5375-455C-9EA6-DF929625EA0E}">
        <p15:presenceInfo xmlns:p15="http://schemas.microsoft.com/office/powerpoint/2012/main" userId="fdc56fbbddf8c4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0A0A"/>
    <a:srgbClr val="C86478"/>
    <a:srgbClr val="092F4F"/>
    <a:srgbClr val="FF0045"/>
    <a:srgbClr val="252525"/>
    <a:srgbClr val="929292"/>
    <a:srgbClr val="1BB600"/>
    <a:srgbClr val="4EADFE"/>
    <a:srgbClr val="FF3847"/>
    <a:srgbClr val="42B8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70" autoAdjust="0"/>
  </p:normalViewPr>
  <p:slideViewPr>
    <p:cSldViewPr snapToGrid="0">
      <p:cViewPr varScale="1">
        <p:scale>
          <a:sx n="41" d="100"/>
          <a:sy n="41" d="100"/>
        </p:scale>
        <p:origin x="6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tableStyles" Target="tableStyles.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tags" Target="tags/tag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notesMaster" Target="notesMasters/notesMaster1.xml" /><Relationship Id="rId38"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viewProps" Target="view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presProps" Target="presProps.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commentAuthors" Target="commentAuthor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9A29E-01B6-48C8-B7CB-61ED42F72F7A}"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C5C5A-B776-455D-AE6F-55D09356D076}" type="slidenum">
              <a:rPr lang="en-US" smtClean="0"/>
              <a:t>‹#›</a:t>
            </a:fld>
            <a:endParaRPr lang="en-US"/>
          </a:p>
        </p:txBody>
      </p:sp>
    </p:spTree>
    <p:extLst>
      <p:ext uri="{BB962C8B-B14F-4D97-AF65-F5344CB8AC3E}">
        <p14:creationId xmlns:p14="http://schemas.microsoft.com/office/powerpoint/2010/main" val="168732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3C5C5A-B776-455D-AE6F-55D09356D076}" type="slidenum">
              <a:rPr lang="en-US" smtClean="0"/>
              <a:t>26</a:t>
            </a:fld>
            <a:endParaRPr lang="en-US"/>
          </a:p>
        </p:txBody>
      </p:sp>
    </p:spTree>
    <p:extLst>
      <p:ext uri="{BB962C8B-B14F-4D97-AF65-F5344CB8AC3E}">
        <p14:creationId xmlns:p14="http://schemas.microsoft.com/office/powerpoint/2010/main" val="228060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3C5C5A-B776-455D-AE6F-55D09356D076}" type="slidenum">
              <a:rPr lang="en-US" smtClean="0"/>
              <a:t>28</a:t>
            </a:fld>
            <a:endParaRPr lang="en-US"/>
          </a:p>
        </p:txBody>
      </p:sp>
    </p:spTree>
    <p:extLst>
      <p:ext uri="{BB962C8B-B14F-4D97-AF65-F5344CB8AC3E}">
        <p14:creationId xmlns:p14="http://schemas.microsoft.com/office/powerpoint/2010/main" val="60510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C73E-9953-3049-99DE-BB9B3048C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3EB3E-5130-094E-9438-5976FCCDF8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EB82-7CB8-F142-B536-4CD3514B03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3392D0-7437-954E-A4B5-11A9CA0A756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B916415-1775-2140-8FE8-99751635D9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EB842F8-76A8-4440-9C35-7DE7A38EC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E08B-C7AF-9A46-AC8F-6C2FFF48A4C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937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C73E-9953-3049-99DE-BB9B3048C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3EB3E-5130-094E-9438-5976FCCDF8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EB82-7CB8-F142-B536-4CD3514B03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3392D0-7437-954E-A4B5-11A9CA0A756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B916415-1775-2140-8FE8-99751635D9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EB842F8-76A8-4440-9C35-7DE7A38EC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E08B-C7AF-9A46-AC8F-6C2FFF48A4C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536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05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C73E-9953-3049-99DE-BB9B3048C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3EB3E-5130-094E-9438-5976FCCDF8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EB82-7CB8-F142-B536-4CD3514B03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3392D0-7437-954E-A4B5-11A9CA0A756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B916415-1775-2140-8FE8-99751635D9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EB842F8-76A8-4440-9C35-7DE7A38ECD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E08B-C7AF-9A46-AC8F-6C2FFF48A4C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7132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3.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3A6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9C800-2033-7F40-9173-002C15615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67C82-749E-F84B-ACF1-B9651D030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FC49F-FEBD-7043-8273-7394885F6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392D0-7437-954E-A4B5-11A9CA0A756B}" type="datetimeFigureOut">
              <a:rPr lang="en-US" smtClean="0"/>
              <a:pPr/>
              <a:t>5/4/2021</a:t>
            </a:fld>
            <a:endParaRPr lang="en-US"/>
          </a:p>
        </p:txBody>
      </p:sp>
      <p:sp>
        <p:nvSpPr>
          <p:cNvPr id="5" name="Footer Placeholder 4">
            <a:extLst>
              <a:ext uri="{FF2B5EF4-FFF2-40B4-BE49-F238E27FC236}">
                <a16:creationId xmlns:a16="http://schemas.microsoft.com/office/drawing/2014/main" id="{B4C8A877-E33F-4A45-A218-308362249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B776A2-8F12-A743-B81D-D9AFB7986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E08B-C7AF-9A46-AC8F-6C2FFF48A4C6}" type="slidenum">
              <a:rPr lang="en-US" smtClean="0"/>
              <a:pPr/>
              <a:t>‹#›</a:t>
            </a:fld>
            <a:endParaRPr lang="en-US"/>
          </a:p>
        </p:txBody>
      </p:sp>
    </p:spTree>
    <p:extLst>
      <p:ext uri="{BB962C8B-B14F-4D97-AF65-F5344CB8AC3E}">
        <p14:creationId xmlns:p14="http://schemas.microsoft.com/office/powerpoint/2010/main" val="4110472726"/>
      </p:ext>
    </p:extLst>
  </p:cSld>
  <p:clrMap bg1="lt1" tx1="dk1" bg2="lt2" tx2="dk2" accent1="accent1" accent2="accent2" accent3="accent3" accent4="accent4" accent5="accent5" accent6="accent6" hlink="hlink" folHlink="folHlink"/>
  <p:sldLayoutIdLst>
    <p:sldLayoutId id="2147483736" r:id="rId1"/>
    <p:sldLayoutId id="214748374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5000">
              <a:srgbClr val="EAEEF1"/>
            </a:gs>
            <a:gs pos="74000">
              <a:srgbClr val="BAC7CF"/>
            </a:gs>
            <a:gs pos="100000">
              <a:srgbClr val="BAC7CD"/>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993488"/>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9ABC07-60A7-40C4-9456-7AD721AC2D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A9FF12-EFF9-49F8-A95F-10FFDB84E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29B16-0338-46B6-B7C7-747228DD2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732FD-82ED-4464-A656-3B00DCF42627}" type="datetimeFigureOut">
              <a:rPr lang="en-US" smtClean="0"/>
              <a:pPr/>
              <a:t>5/4/2021</a:t>
            </a:fld>
            <a:endParaRPr lang="en-US"/>
          </a:p>
        </p:txBody>
      </p:sp>
      <p:sp>
        <p:nvSpPr>
          <p:cNvPr id="5" name="Footer Placeholder 4">
            <a:extLst>
              <a:ext uri="{FF2B5EF4-FFF2-40B4-BE49-F238E27FC236}">
                <a16:creationId xmlns:a16="http://schemas.microsoft.com/office/drawing/2014/main" id="{F4974C2D-BA7C-4F98-9FA3-3E085D2BD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CCAEEE-D778-4421-993A-5C03339F1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3AB62-9B14-4D53-AECE-5C2C67286E1D}" type="slidenum">
              <a:rPr lang="en-US" smtClean="0"/>
              <a:pPr/>
              <a:t>‹#›</a:t>
            </a:fld>
            <a:endParaRPr lang="en-US"/>
          </a:p>
        </p:txBody>
      </p:sp>
    </p:spTree>
    <p:extLst>
      <p:ext uri="{BB962C8B-B14F-4D97-AF65-F5344CB8AC3E}">
        <p14:creationId xmlns:p14="http://schemas.microsoft.com/office/powerpoint/2010/main" val="987243561"/>
      </p:ext>
    </p:extLst>
  </p:cSld>
  <p:clrMap bg1="lt1" tx1="dk1" bg2="lt2" tx2="dk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12.jp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17000" b="-17000"/>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DE18468-F850-45C8-A016-8C1C5ABD965F}"/>
              </a:ext>
            </a:extLst>
          </p:cNvPr>
          <p:cNvSpPr txBox="1"/>
          <p:nvPr/>
        </p:nvSpPr>
        <p:spPr>
          <a:xfrm>
            <a:off x="408682" y="220294"/>
            <a:ext cx="3355598" cy="1015663"/>
          </a:xfrm>
          <a:prstGeom prst="rect">
            <a:avLst/>
          </a:prstGeom>
          <a:noFill/>
        </p:spPr>
        <p:txBody>
          <a:bodyPr wrap="square" rtlCol="0">
            <a:spAutoFit/>
          </a:bodyPr>
          <a:lstStyle/>
          <a:p>
            <a:pPr algn="ctr"/>
            <a:r>
              <a:rPr lang="en-US" sz="6000" b="1" dirty="0">
                <a:solidFill>
                  <a:srgbClr val="FFFF00"/>
                </a:solidFill>
                <a:effectLst>
                  <a:outerShdw blurRad="38100" dist="38100" dir="2700000" algn="tl">
                    <a:srgbClr val="000000">
                      <a:alpha val="43137"/>
                    </a:srgbClr>
                  </a:outerShdw>
                </a:effectLst>
                <a:latin typeface="Amaranth Bold" panose="02000500000000020004" pitchFamily="2" charset="0"/>
              </a:rPr>
              <a:t>Grade 12</a:t>
            </a:r>
          </a:p>
        </p:txBody>
      </p:sp>
      <p:sp>
        <p:nvSpPr>
          <p:cNvPr id="5" name="TextBox 4">
            <a:extLst>
              <a:ext uri="{FF2B5EF4-FFF2-40B4-BE49-F238E27FC236}">
                <a16:creationId xmlns:a16="http://schemas.microsoft.com/office/drawing/2014/main" id="{1E663813-7E1A-4518-9618-39582A7E0EDB}"/>
              </a:ext>
            </a:extLst>
          </p:cNvPr>
          <p:cNvSpPr txBox="1"/>
          <p:nvPr/>
        </p:nvSpPr>
        <p:spPr>
          <a:xfrm>
            <a:off x="7101840" y="4823243"/>
            <a:ext cx="4791227" cy="1938992"/>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Forte" panose="03060902040502070203" pitchFamily="66" charset="0"/>
                <a:cs typeface="MoolBoran" panose="020B0604020202020204" pitchFamily="34" charset="0"/>
              </a:rPr>
              <a:t>Wishing you all the best</a:t>
            </a:r>
          </a:p>
        </p:txBody>
      </p:sp>
    </p:spTree>
    <p:extLst>
      <p:ext uri="{BB962C8B-B14F-4D97-AF65-F5344CB8AC3E}">
        <p14:creationId xmlns:p14="http://schemas.microsoft.com/office/powerpoint/2010/main" val="320268594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94B4342F-DBD0-4E68-8D9F-E05D458BACA7}"/>
              </a:ext>
            </a:extLst>
          </p:cNvPr>
          <p:cNvGrpSpPr/>
          <p:nvPr/>
        </p:nvGrpSpPr>
        <p:grpSpPr>
          <a:xfrm>
            <a:off x="289560" y="238382"/>
            <a:ext cx="11612880" cy="6330057"/>
            <a:chOff x="289560" y="238382"/>
            <a:chExt cx="11612880" cy="6330057"/>
          </a:xfrm>
        </p:grpSpPr>
        <p:grpSp>
          <p:nvGrpSpPr>
            <p:cNvPr id="2" name="Group 1">
              <a:extLst>
                <a:ext uri="{FF2B5EF4-FFF2-40B4-BE49-F238E27FC236}">
                  <a16:creationId xmlns:a16="http://schemas.microsoft.com/office/drawing/2014/main" id="{B2B58184-9112-4709-AF15-E4C2A99B40E7}"/>
                </a:ext>
              </a:extLst>
            </p:cNvPr>
            <p:cNvGrpSpPr/>
            <p:nvPr/>
          </p:nvGrpSpPr>
          <p:grpSpPr>
            <a:xfrm>
              <a:off x="289560" y="238382"/>
              <a:ext cx="11612880" cy="6330057"/>
              <a:chOff x="289560" y="238383"/>
              <a:chExt cx="11612880" cy="2849880"/>
            </a:xfrm>
          </p:grpSpPr>
          <p:pic>
            <p:nvPicPr>
              <p:cNvPr id="3" name="Picture 2" descr="Text&#10;&#10;Description automatically generated">
                <a:extLst>
                  <a:ext uri="{FF2B5EF4-FFF2-40B4-BE49-F238E27FC236}">
                    <a16:creationId xmlns:a16="http://schemas.microsoft.com/office/drawing/2014/main" id="{9F54BB3E-1ED7-4E10-8B6D-5010D501F350}"/>
                  </a:ext>
                </a:extLst>
              </p:cNvPr>
              <p:cNvPicPr>
                <a:picLocks noChangeAspect="1"/>
              </p:cNvPicPr>
              <p:nvPr/>
            </p:nvPicPr>
            <p:blipFill rotWithShape="1">
              <a:blip r:embed="rId2">
                <a:extLst>
                  <a:ext uri="{28A0092B-C50C-407E-A947-70E740481C1C}">
                    <a14:useLocalDpi xmlns:a14="http://schemas.microsoft.com/office/drawing/2010/main" val="0"/>
                  </a:ext>
                </a:extLst>
              </a:blip>
              <a:srcRect l="4107" t="67151" r="6936" b="16194"/>
              <a:stretch/>
            </p:blipFill>
            <p:spPr>
              <a:xfrm>
                <a:off x="289560" y="985143"/>
                <a:ext cx="11612880" cy="2103120"/>
              </a:xfrm>
              <a:prstGeom prst="rect">
                <a:avLst/>
              </a:prstGeom>
            </p:spPr>
          </p:pic>
          <p:pic>
            <p:nvPicPr>
              <p:cNvPr id="5" name="Picture 4" descr="Text&#10;&#10;Description automatically generated">
                <a:extLst>
                  <a:ext uri="{FF2B5EF4-FFF2-40B4-BE49-F238E27FC236}">
                    <a16:creationId xmlns:a16="http://schemas.microsoft.com/office/drawing/2014/main" id="{DF6B1F11-577A-415D-97CB-7F205E9D9FD6}"/>
                  </a:ext>
                </a:extLst>
              </p:cNvPr>
              <p:cNvPicPr>
                <a:picLocks noChangeAspect="1"/>
              </p:cNvPicPr>
              <p:nvPr/>
            </p:nvPicPr>
            <p:blipFill rotWithShape="1">
              <a:blip r:embed="rId2">
                <a:extLst>
                  <a:ext uri="{28A0092B-C50C-407E-A947-70E740481C1C}">
                    <a14:useLocalDpi xmlns:a14="http://schemas.microsoft.com/office/drawing/2010/main" val="0"/>
                  </a:ext>
                </a:extLst>
              </a:blip>
              <a:srcRect l="4107" t="44222" r="6936" b="49865"/>
              <a:stretch/>
            </p:blipFill>
            <p:spPr>
              <a:xfrm>
                <a:off x="289560" y="238383"/>
                <a:ext cx="11612880" cy="746760"/>
              </a:xfrm>
              <a:prstGeom prst="rect">
                <a:avLst/>
              </a:prstGeom>
            </p:spPr>
          </p:pic>
        </p:grpSp>
        <p:sp>
          <p:nvSpPr>
            <p:cNvPr id="6" name="Rectangle 5">
              <a:extLst>
                <a:ext uri="{FF2B5EF4-FFF2-40B4-BE49-F238E27FC236}">
                  <a16:creationId xmlns:a16="http://schemas.microsoft.com/office/drawing/2014/main" id="{47B48DE0-D344-4880-86A7-EEA3D9DF7C28}"/>
                </a:ext>
              </a:extLst>
            </p:cNvPr>
            <p:cNvSpPr/>
            <p:nvPr/>
          </p:nvSpPr>
          <p:spPr>
            <a:xfrm>
              <a:off x="1036320" y="2956560"/>
              <a:ext cx="10363200" cy="112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E34AB6-5DB1-4DEC-B732-467F74893457}"/>
                </a:ext>
              </a:extLst>
            </p:cNvPr>
            <p:cNvSpPr/>
            <p:nvPr/>
          </p:nvSpPr>
          <p:spPr>
            <a:xfrm>
              <a:off x="792480" y="5143820"/>
              <a:ext cx="10363200" cy="112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3AFA35E-F289-4B32-B20E-FE92033BF5F5}"/>
              </a:ext>
            </a:extLst>
          </p:cNvPr>
          <p:cNvSpPr txBox="1"/>
          <p:nvPr/>
        </p:nvSpPr>
        <p:spPr>
          <a:xfrm>
            <a:off x="1188720" y="2782669"/>
            <a:ext cx="4465320" cy="400110"/>
          </a:xfrm>
          <a:prstGeom prst="rect">
            <a:avLst/>
          </a:prstGeom>
          <a:noFill/>
        </p:spPr>
        <p:txBody>
          <a:bodyPr wrap="square" rtlCol="0">
            <a:spAutoFit/>
          </a:bodyPr>
          <a:lstStyle/>
          <a:p>
            <a:r>
              <a:rPr lang="en-US" sz="2000" b="1" dirty="0">
                <a:solidFill>
                  <a:srgbClr val="FF0000"/>
                </a:solidFill>
                <a:latin typeface="Amaranth" panose="02000503050000020004" pitchFamily="2" charset="0"/>
              </a:rPr>
              <a:t>I am for reusing old buildings because</a:t>
            </a:r>
          </a:p>
        </p:txBody>
      </p:sp>
      <p:sp>
        <p:nvSpPr>
          <p:cNvPr id="11" name="TextBox 10">
            <a:extLst>
              <a:ext uri="{FF2B5EF4-FFF2-40B4-BE49-F238E27FC236}">
                <a16:creationId xmlns:a16="http://schemas.microsoft.com/office/drawing/2014/main" id="{A9166446-9DB0-4A0A-AED0-5532922F3207}"/>
              </a:ext>
            </a:extLst>
          </p:cNvPr>
          <p:cNvSpPr txBox="1"/>
          <p:nvPr/>
        </p:nvSpPr>
        <p:spPr>
          <a:xfrm>
            <a:off x="1188720" y="3182779"/>
            <a:ext cx="6096000" cy="1323439"/>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They attract tourists.     </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They reflect culture.</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They revive heritage.</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They have historical value.</a:t>
            </a:r>
          </a:p>
        </p:txBody>
      </p:sp>
      <p:sp>
        <p:nvSpPr>
          <p:cNvPr id="13" name="TextBox 12">
            <a:extLst>
              <a:ext uri="{FF2B5EF4-FFF2-40B4-BE49-F238E27FC236}">
                <a16:creationId xmlns:a16="http://schemas.microsoft.com/office/drawing/2014/main" id="{9A53BAFF-C153-4728-ACD2-6A202BE54BBE}"/>
              </a:ext>
            </a:extLst>
          </p:cNvPr>
          <p:cNvSpPr txBox="1"/>
          <p:nvPr/>
        </p:nvSpPr>
        <p:spPr>
          <a:xfrm>
            <a:off x="1295400" y="4937223"/>
            <a:ext cx="6096000"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It needs a lot of study.</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Being away from family for a very long time.</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It costs a fortune.</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It needs extensive training.</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It is a risky job.</a:t>
            </a:r>
          </a:p>
        </p:txBody>
      </p:sp>
    </p:spTree>
    <p:extLst>
      <p:ext uri="{BB962C8B-B14F-4D97-AF65-F5344CB8AC3E}">
        <p14:creationId xmlns:p14="http://schemas.microsoft.com/office/powerpoint/2010/main" val="385090824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2000"/>
                                        <p:tgtEl>
                                          <p:spTgt spid="11"/>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236C9833-FE1E-4DD6-B955-CA3D3B10F12C}"/>
              </a:ext>
            </a:extLst>
          </p:cNvPr>
          <p:cNvGrpSpPr/>
          <p:nvPr/>
        </p:nvGrpSpPr>
        <p:grpSpPr>
          <a:xfrm>
            <a:off x="289560" y="259080"/>
            <a:ext cx="11612880" cy="6355080"/>
            <a:chOff x="289560" y="259080"/>
            <a:chExt cx="11612880" cy="6355080"/>
          </a:xfrm>
        </p:grpSpPr>
        <p:grpSp>
          <p:nvGrpSpPr>
            <p:cNvPr id="2" name="Group 1">
              <a:extLst>
                <a:ext uri="{FF2B5EF4-FFF2-40B4-BE49-F238E27FC236}">
                  <a16:creationId xmlns:a16="http://schemas.microsoft.com/office/drawing/2014/main" id="{CB436790-505C-4350-8474-6A70C7AD449F}"/>
                </a:ext>
              </a:extLst>
            </p:cNvPr>
            <p:cNvGrpSpPr/>
            <p:nvPr/>
          </p:nvGrpSpPr>
          <p:grpSpPr>
            <a:xfrm>
              <a:off x="289560" y="259080"/>
              <a:ext cx="11612880" cy="6355080"/>
              <a:chOff x="289560" y="259080"/>
              <a:chExt cx="11612880" cy="2179320"/>
            </a:xfrm>
          </p:grpSpPr>
          <p:pic>
            <p:nvPicPr>
              <p:cNvPr id="3" name="Picture 2" descr="Text&#10;&#10;Description automatically generated">
                <a:extLst>
                  <a:ext uri="{FF2B5EF4-FFF2-40B4-BE49-F238E27FC236}">
                    <a16:creationId xmlns:a16="http://schemas.microsoft.com/office/drawing/2014/main" id="{9F54BB3E-1ED7-4E10-8B6D-5010D501F350}"/>
                  </a:ext>
                </a:extLst>
              </p:cNvPr>
              <p:cNvPicPr>
                <a:picLocks noChangeAspect="1"/>
              </p:cNvPicPr>
              <p:nvPr/>
            </p:nvPicPr>
            <p:blipFill rotWithShape="1">
              <a:blip r:embed="rId2">
                <a:extLst>
                  <a:ext uri="{28A0092B-C50C-407E-A947-70E740481C1C}">
                    <a14:useLocalDpi xmlns:a14="http://schemas.microsoft.com/office/drawing/2010/main" val="0"/>
                  </a:ext>
                </a:extLst>
              </a:blip>
              <a:srcRect l="4107" t="83926" r="6936" b="5333"/>
              <a:stretch/>
            </p:blipFill>
            <p:spPr>
              <a:xfrm>
                <a:off x="289560" y="1082040"/>
                <a:ext cx="11612880" cy="1356360"/>
              </a:xfrm>
              <a:prstGeom prst="rect">
                <a:avLst/>
              </a:prstGeom>
            </p:spPr>
          </p:pic>
          <p:pic>
            <p:nvPicPr>
              <p:cNvPr id="5" name="Picture 4" descr="Text&#10;&#10;Description automatically generated">
                <a:extLst>
                  <a:ext uri="{FF2B5EF4-FFF2-40B4-BE49-F238E27FC236}">
                    <a16:creationId xmlns:a16="http://schemas.microsoft.com/office/drawing/2014/main" id="{32957EE8-0E8D-4A16-97AD-F0D48A2150E3}"/>
                  </a:ext>
                </a:extLst>
              </p:cNvPr>
              <p:cNvPicPr>
                <a:picLocks noChangeAspect="1"/>
              </p:cNvPicPr>
              <p:nvPr/>
            </p:nvPicPr>
            <p:blipFill rotWithShape="1">
              <a:blip r:embed="rId2">
                <a:extLst>
                  <a:ext uri="{28A0092B-C50C-407E-A947-70E740481C1C}">
                    <a14:useLocalDpi xmlns:a14="http://schemas.microsoft.com/office/drawing/2010/main" val="0"/>
                  </a:ext>
                </a:extLst>
              </a:blip>
              <a:srcRect l="4107" t="44222" r="6936" b="49261"/>
              <a:stretch/>
            </p:blipFill>
            <p:spPr>
              <a:xfrm>
                <a:off x="289560" y="259080"/>
                <a:ext cx="11612880" cy="822960"/>
              </a:xfrm>
              <a:prstGeom prst="rect">
                <a:avLst/>
              </a:prstGeom>
            </p:spPr>
          </p:pic>
        </p:grpSp>
        <p:sp>
          <p:nvSpPr>
            <p:cNvPr id="6" name="Rectangle 5">
              <a:extLst>
                <a:ext uri="{FF2B5EF4-FFF2-40B4-BE49-F238E27FC236}">
                  <a16:creationId xmlns:a16="http://schemas.microsoft.com/office/drawing/2014/main" id="{4F40A407-EF77-42F6-97E7-968FABD5AD6C}"/>
                </a:ext>
              </a:extLst>
            </p:cNvPr>
            <p:cNvSpPr/>
            <p:nvPr/>
          </p:nvSpPr>
          <p:spPr>
            <a:xfrm>
              <a:off x="1066800" y="3930960"/>
              <a:ext cx="10363200" cy="112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6AB04FD2-04A6-4AC5-9F19-047FF8EE3709}"/>
              </a:ext>
            </a:extLst>
          </p:cNvPr>
          <p:cNvSpPr txBox="1"/>
          <p:nvPr/>
        </p:nvSpPr>
        <p:spPr>
          <a:xfrm>
            <a:off x="1219200" y="3775245"/>
            <a:ext cx="10058400" cy="2246769"/>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seek fame.</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overcome fears.     </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feel superior.     </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develop skills.</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set world records.</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gain money.</a:t>
            </a:r>
          </a:p>
          <a:p>
            <a:pPr marL="342900" indent="-342900">
              <a:buFont typeface="Arial" panose="020B0604020202020204" pitchFamily="34" charset="0"/>
              <a:buChar char="•"/>
            </a:pP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be the </a:t>
            </a:r>
            <a:r>
              <a:rPr lang="en-US" sz="2000" dirty="0" err="1">
                <a:solidFill>
                  <a:schemeClr val="tx2">
                    <a:lumMod val="50000"/>
                  </a:schemeClr>
                </a:solidFill>
                <a:effectLst>
                  <a:outerShdw blurRad="38100" dist="38100" dir="2700000" algn="tl">
                    <a:srgbClr val="000000">
                      <a:alpha val="43137"/>
                    </a:srgbClr>
                  </a:outerShdw>
                </a:effectLst>
                <a:latin typeface="Amaranth" panose="02000503050000020004" pitchFamily="2" charset="0"/>
              </a:rPr>
              <a:t>centre</a:t>
            </a:r>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 of attention.     </a:t>
            </a:r>
          </a:p>
        </p:txBody>
      </p:sp>
    </p:spTree>
    <p:extLst>
      <p:ext uri="{BB962C8B-B14F-4D97-AF65-F5344CB8AC3E}">
        <p14:creationId xmlns:p14="http://schemas.microsoft.com/office/powerpoint/2010/main" val="7808687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document, screenshot&#10;&#10;Description automatically generated">
            <a:extLst>
              <a:ext uri="{FF2B5EF4-FFF2-40B4-BE49-F238E27FC236}">
                <a16:creationId xmlns:a16="http://schemas.microsoft.com/office/drawing/2014/main" id="{0B648373-D6AB-4C59-B7BF-E87F2ADF8BE7}"/>
              </a:ext>
            </a:extLst>
          </p:cNvPr>
          <p:cNvPicPr>
            <a:picLocks noChangeAspect="1"/>
          </p:cNvPicPr>
          <p:nvPr/>
        </p:nvPicPr>
        <p:blipFill rotWithShape="1">
          <a:blip r:embed="rId2">
            <a:extLst>
              <a:ext uri="{28A0092B-C50C-407E-A947-70E740481C1C}">
                <a14:useLocalDpi xmlns:a14="http://schemas.microsoft.com/office/drawing/2010/main" val="0"/>
              </a:ext>
            </a:extLst>
          </a:blip>
          <a:srcRect t="4001" b="64221"/>
          <a:stretch/>
        </p:blipFill>
        <p:spPr>
          <a:xfrm>
            <a:off x="273329" y="243840"/>
            <a:ext cx="11613871" cy="6355080"/>
          </a:xfrm>
          <a:prstGeom prst="rect">
            <a:avLst/>
          </a:prstGeom>
        </p:spPr>
      </p:pic>
    </p:spTree>
    <p:extLst>
      <p:ext uri="{BB962C8B-B14F-4D97-AF65-F5344CB8AC3E}">
        <p14:creationId xmlns:p14="http://schemas.microsoft.com/office/powerpoint/2010/main" val="357907805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5CEBB93-5AE5-4B36-8BD5-CB7EF5E80EAA}"/>
              </a:ext>
            </a:extLst>
          </p:cNvPr>
          <p:cNvGrpSpPr/>
          <p:nvPr/>
        </p:nvGrpSpPr>
        <p:grpSpPr>
          <a:xfrm>
            <a:off x="327164" y="236220"/>
            <a:ext cx="11537671" cy="6385560"/>
            <a:chOff x="327164" y="236220"/>
            <a:chExt cx="11537671" cy="6385560"/>
          </a:xfrm>
        </p:grpSpPr>
        <p:grpSp>
          <p:nvGrpSpPr>
            <p:cNvPr id="15" name="Group 14">
              <a:extLst>
                <a:ext uri="{FF2B5EF4-FFF2-40B4-BE49-F238E27FC236}">
                  <a16:creationId xmlns:a16="http://schemas.microsoft.com/office/drawing/2014/main" id="{13FF7293-DCC0-464D-B3B2-9BE398C4A242}"/>
                </a:ext>
              </a:extLst>
            </p:cNvPr>
            <p:cNvGrpSpPr/>
            <p:nvPr/>
          </p:nvGrpSpPr>
          <p:grpSpPr>
            <a:xfrm>
              <a:off x="327164" y="236220"/>
              <a:ext cx="11537671" cy="6385560"/>
              <a:chOff x="327164" y="236220"/>
              <a:chExt cx="11537671" cy="6385560"/>
            </a:xfrm>
          </p:grpSpPr>
          <p:pic>
            <p:nvPicPr>
              <p:cNvPr id="5" name="Picture 4" descr="A picture containing text, document, screenshot&#10;&#10;Description automatically generated">
                <a:extLst>
                  <a:ext uri="{FF2B5EF4-FFF2-40B4-BE49-F238E27FC236}">
                    <a16:creationId xmlns:a16="http://schemas.microsoft.com/office/drawing/2014/main" id="{0B648373-D6AB-4C59-B7BF-E87F2ADF8BE7}"/>
                  </a:ext>
                </a:extLst>
              </p:cNvPr>
              <p:cNvPicPr>
                <a:picLocks noChangeAspect="1"/>
              </p:cNvPicPr>
              <p:nvPr/>
            </p:nvPicPr>
            <p:blipFill rotWithShape="1">
              <a:blip r:embed="rId2">
                <a:extLst>
                  <a:ext uri="{28A0092B-C50C-407E-A947-70E740481C1C}">
                    <a14:useLocalDpi xmlns:a14="http://schemas.microsoft.com/office/drawing/2010/main" val="0"/>
                  </a:ext>
                </a:extLst>
              </a:blip>
              <a:srcRect t="35111" b="6888"/>
              <a:stretch/>
            </p:blipFill>
            <p:spPr>
              <a:xfrm>
                <a:off x="327164" y="236220"/>
                <a:ext cx="11537671" cy="6385560"/>
              </a:xfrm>
              <a:prstGeom prst="rect">
                <a:avLst/>
              </a:prstGeom>
            </p:spPr>
          </p:pic>
          <p:sp>
            <p:nvSpPr>
              <p:cNvPr id="12" name="Rectangle 11">
                <a:extLst>
                  <a:ext uri="{FF2B5EF4-FFF2-40B4-BE49-F238E27FC236}">
                    <a16:creationId xmlns:a16="http://schemas.microsoft.com/office/drawing/2014/main" id="{2DE58E68-3598-4CA7-9702-0FFB7856190F}"/>
                  </a:ext>
                </a:extLst>
              </p:cNvPr>
              <p:cNvSpPr/>
              <p:nvPr/>
            </p:nvSpPr>
            <p:spPr>
              <a:xfrm>
                <a:off x="1280160" y="2634495"/>
                <a:ext cx="9936480" cy="116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FAE5FC-DDC4-4312-9ECB-DD6D245C1805}"/>
                  </a:ext>
                </a:extLst>
              </p:cNvPr>
              <p:cNvSpPr/>
              <p:nvPr/>
            </p:nvSpPr>
            <p:spPr>
              <a:xfrm>
                <a:off x="1335872" y="4193350"/>
                <a:ext cx="9936480" cy="116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26DCCD-CC45-42A8-92C5-DEECEA2431E2}"/>
                  </a:ext>
                </a:extLst>
              </p:cNvPr>
              <p:cNvSpPr/>
              <p:nvPr/>
            </p:nvSpPr>
            <p:spPr>
              <a:xfrm>
                <a:off x="1335872" y="5801265"/>
                <a:ext cx="9936480" cy="82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DBB08F7-83A9-464C-B0E3-8AAF3ECDB23E}"/>
                </a:ext>
              </a:extLst>
            </p:cNvPr>
            <p:cNvSpPr/>
            <p:nvPr/>
          </p:nvSpPr>
          <p:spPr>
            <a:xfrm>
              <a:off x="2799474" y="5385566"/>
              <a:ext cx="8653509" cy="350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58B93CE-8EEA-469D-9ECC-6815952C826F}"/>
              </a:ext>
            </a:extLst>
          </p:cNvPr>
          <p:cNvSpPr txBox="1"/>
          <p:nvPr/>
        </p:nvSpPr>
        <p:spPr>
          <a:xfrm>
            <a:off x="2799474" y="652642"/>
            <a:ext cx="8950566" cy="646331"/>
          </a:xfrm>
          <a:prstGeom prst="rect">
            <a:avLst/>
          </a:prstGeom>
          <a:solidFill>
            <a:schemeClr val="bg1"/>
          </a:solidFill>
        </p:spPr>
        <p:txBody>
          <a:bodyPr wrap="square">
            <a:spAutoFit/>
          </a:bodyPr>
          <a:lstStyle/>
          <a:p>
            <a:r>
              <a:rPr lang="en-US" dirty="0">
                <a:solidFill>
                  <a:srgbClr val="FF0000"/>
                </a:solidFill>
                <a:effectLst/>
                <a:latin typeface="Amaranth" panose="02000503050000020004" pitchFamily="2" charset="0"/>
                <a:ea typeface="Calibri" panose="020F0502020204030204" pitchFamily="34" charset="0"/>
                <a:cs typeface="Arial" panose="020B0604020202020204" pitchFamily="34" charset="0"/>
              </a:rPr>
              <a:t>Do you agree that the increase in average life expectancy can be regarded as one of the society’s greatest achievements?</a:t>
            </a:r>
            <a:endParaRPr lang="en-US" sz="2400" dirty="0">
              <a:solidFill>
                <a:srgbClr val="FF0000"/>
              </a:solidFill>
              <a:latin typeface="Amaranth" panose="02000503050000020004" pitchFamily="2" charset="0"/>
            </a:endParaRPr>
          </a:p>
        </p:txBody>
      </p:sp>
      <p:sp>
        <p:nvSpPr>
          <p:cNvPr id="7" name="TextBox 6">
            <a:extLst>
              <a:ext uri="{FF2B5EF4-FFF2-40B4-BE49-F238E27FC236}">
                <a16:creationId xmlns:a16="http://schemas.microsoft.com/office/drawing/2014/main" id="{BAB36DBA-3DB2-4C47-B05B-7E2187BF238A}"/>
              </a:ext>
            </a:extLst>
          </p:cNvPr>
          <p:cNvSpPr txBox="1"/>
          <p:nvPr/>
        </p:nvSpPr>
        <p:spPr>
          <a:xfrm>
            <a:off x="1188720" y="1259968"/>
            <a:ext cx="10561320" cy="646331"/>
          </a:xfrm>
          <a:prstGeom prst="rect">
            <a:avLst/>
          </a:prstGeom>
          <a:solidFill>
            <a:schemeClr val="bg1"/>
          </a:solidFill>
        </p:spPr>
        <p:txBody>
          <a:bodyPr wrap="square">
            <a:spAutoFit/>
          </a:bodyPr>
          <a:lstStyle/>
          <a:p>
            <a:r>
              <a:rPr lang="en-US" dirty="0">
                <a:solidFill>
                  <a:srgbClr val="002060"/>
                </a:solidFill>
                <a:latin typeface="Amaranth" panose="02000503050000020004" pitchFamily="2" charset="0"/>
                <a:cs typeface="Arial" panose="020B0604020202020204" pitchFamily="34" charset="0"/>
              </a:rPr>
              <a:t>Of course, life expectancy has increased not only because of the improvements in personal </a:t>
            </a:r>
            <a:r>
              <a:rPr lang="en-US" dirty="0" err="1">
                <a:solidFill>
                  <a:srgbClr val="002060"/>
                </a:solidFill>
                <a:latin typeface="Amaranth" panose="02000503050000020004" pitchFamily="2" charset="0"/>
                <a:cs typeface="Arial" panose="020B0604020202020204" pitchFamily="34" charset="0"/>
              </a:rPr>
              <a:t>behaviours</a:t>
            </a:r>
            <a:r>
              <a:rPr lang="en-US" dirty="0">
                <a:solidFill>
                  <a:srgbClr val="002060"/>
                </a:solidFill>
                <a:latin typeface="Amaranth" panose="02000503050000020004" pitchFamily="2" charset="0"/>
                <a:cs typeface="Arial" panose="020B0604020202020204" pitchFamily="34" charset="0"/>
              </a:rPr>
              <a:t> but also due to the revolution in the medical field and health care.</a:t>
            </a:r>
          </a:p>
        </p:txBody>
      </p:sp>
      <p:sp>
        <p:nvSpPr>
          <p:cNvPr id="9" name="TextBox 8">
            <a:extLst>
              <a:ext uri="{FF2B5EF4-FFF2-40B4-BE49-F238E27FC236}">
                <a16:creationId xmlns:a16="http://schemas.microsoft.com/office/drawing/2014/main" id="{A79D0C01-3CE7-4A24-8DE6-7133A6725172}"/>
              </a:ext>
            </a:extLst>
          </p:cNvPr>
          <p:cNvSpPr txBox="1"/>
          <p:nvPr/>
        </p:nvSpPr>
        <p:spPr>
          <a:xfrm>
            <a:off x="2799474" y="2186845"/>
            <a:ext cx="8249526" cy="400110"/>
          </a:xfrm>
          <a:prstGeom prst="rect">
            <a:avLst/>
          </a:prstGeom>
          <a:solidFill>
            <a:schemeClr val="bg1"/>
          </a:solidFill>
        </p:spPr>
        <p:txBody>
          <a:bodyPr wrap="square">
            <a:spAutoFit/>
          </a:bodyPr>
          <a:lstStyle/>
          <a:p>
            <a:r>
              <a:rPr lang="en-US" sz="2000" dirty="0">
                <a:solidFill>
                  <a:srgbClr val="FF0045"/>
                </a:solidFill>
                <a:effectLst>
                  <a:outerShdw blurRad="38100" dist="38100" dir="2700000" algn="tl">
                    <a:srgbClr val="000000">
                      <a:alpha val="43137"/>
                    </a:srgbClr>
                  </a:outerShdw>
                </a:effectLst>
                <a:latin typeface="Amaranth" panose="02000503050000020004" pitchFamily="2" charset="0"/>
                <a:cs typeface="Arial" panose="020B0604020202020204" pitchFamily="34" charset="0"/>
              </a:rPr>
              <a:t>How the personal </a:t>
            </a:r>
            <a:r>
              <a:rPr lang="en-US" sz="2000" dirty="0" err="1">
                <a:solidFill>
                  <a:srgbClr val="FF0045"/>
                </a:solidFill>
                <a:effectLst>
                  <a:outerShdw blurRad="38100" dist="38100" dir="2700000" algn="tl">
                    <a:srgbClr val="000000">
                      <a:alpha val="43137"/>
                    </a:srgbClr>
                  </a:outerShdw>
                </a:effectLst>
                <a:latin typeface="Amaranth" panose="02000503050000020004" pitchFamily="2" charset="0"/>
                <a:cs typeface="Arial" panose="020B0604020202020204" pitchFamily="34" charset="0"/>
              </a:rPr>
              <a:t>behaviours</a:t>
            </a:r>
            <a:r>
              <a:rPr lang="en-US" sz="2000" dirty="0">
                <a:solidFill>
                  <a:srgbClr val="FF0045"/>
                </a:solidFill>
                <a:effectLst>
                  <a:outerShdw blurRad="38100" dist="38100" dir="2700000" algn="tl">
                    <a:srgbClr val="000000">
                      <a:alpha val="43137"/>
                    </a:srgbClr>
                  </a:outerShdw>
                </a:effectLst>
                <a:latin typeface="Amaranth" panose="02000503050000020004" pitchFamily="2" charset="0"/>
                <a:cs typeface="Arial" panose="020B0604020202020204" pitchFamily="34" charset="0"/>
              </a:rPr>
              <a:t> affect people’s life expectancy</a:t>
            </a:r>
          </a:p>
        </p:txBody>
      </p:sp>
      <p:sp>
        <p:nvSpPr>
          <p:cNvPr id="11" name="TextBox 10">
            <a:extLst>
              <a:ext uri="{FF2B5EF4-FFF2-40B4-BE49-F238E27FC236}">
                <a16:creationId xmlns:a16="http://schemas.microsoft.com/office/drawing/2014/main" id="{998087C1-6A2D-4997-89CA-D880970F709A}"/>
              </a:ext>
            </a:extLst>
          </p:cNvPr>
          <p:cNvSpPr txBox="1"/>
          <p:nvPr/>
        </p:nvSpPr>
        <p:spPr>
          <a:xfrm>
            <a:off x="1280160" y="2683177"/>
            <a:ext cx="2499360" cy="36933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stop smoking </a:t>
            </a:r>
          </a:p>
        </p:txBody>
      </p:sp>
      <p:sp>
        <p:nvSpPr>
          <p:cNvPr id="17" name="TextBox 16">
            <a:extLst>
              <a:ext uri="{FF2B5EF4-FFF2-40B4-BE49-F238E27FC236}">
                <a16:creationId xmlns:a16="http://schemas.microsoft.com/office/drawing/2014/main" id="{640B5F67-B0AF-4A80-ABBA-BB022EE80F8B}"/>
              </a:ext>
            </a:extLst>
          </p:cNvPr>
          <p:cNvSpPr txBox="1"/>
          <p:nvPr/>
        </p:nvSpPr>
        <p:spPr>
          <a:xfrm>
            <a:off x="1280160" y="3059668"/>
            <a:ext cx="234696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avoiding fast food</a:t>
            </a:r>
          </a:p>
        </p:txBody>
      </p:sp>
      <p:sp>
        <p:nvSpPr>
          <p:cNvPr id="19" name="TextBox 18">
            <a:extLst>
              <a:ext uri="{FF2B5EF4-FFF2-40B4-BE49-F238E27FC236}">
                <a16:creationId xmlns:a16="http://schemas.microsoft.com/office/drawing/2014/main" id="{460F4D2C-1827-4F32-91F4-BE4158521474}"/>
              </a:ext>
            </a:extLst>
          </p:cNvPr>
          <p:cNvSpPr txBox="1"/>
          <p:nvPr/>
        </p:nvSpPr>
        <p:spPr>
          <a:xfrm>
            <a:off x="1280160" y="3458258"/>
            <a:ext cx="365760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following a good diet</a:t>
            </a:r>
          </a:p>
        </p:txBody>
      </p:sp>
      <p:sp>
        <p:nvSpPr>
          <p:cNvPr id="21" name="TextBox 20">
            <a:extLst>
              <a:ext uri="{FF2B5EF4-FFF2-40B4-BE49-F238E27FC236}">
                <a16:creationId xmlns:a16="http://schemas.microsoft.com/office/drawing/2014/main" id="{408E6E5C-D2AA-423D-AD57-7DCF8258383B}"/>
              </a:ext>
            </a:extLst>
          </p:cNvPr>
          <p:cNvSpPr txBox="1"/>
          <p:nvPr/>
        </p:nvSpPr>
        <p:spPr>
          <a:xfrm>
            <a:off x="4871552" y="2678328"/>
            <a:ext cx="283988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having enough sleep</a:t>
            </a:r>
          </a:p>
        </p:txBody>
      </p:sp>
      <p:sp>
        <p:nvSpPr>
          <p:cNvPr id="23" name="TextBox 22">
            <a:extLst>
              <a:ext uri="{FF2B5EF4-FFF2-40B4-BE49-F238E27FC236}">
                <a16:creationId xmlns:a16="http://schemas.microsoft.com/office/drawing/2014/main" id="{E08957B4-81EB-406B-9FDA-DFE630577FB2}"/>
              </a:ext>
            </a:extLst>
          </p:cNvPr>
          <p:cNvSpPr txBox="1"/>
          <p:nvPr/>
        </p:nvSpPr>
        <p:spPr>
          <a:xfrm>
            <a:off x="4871552" y="3076918"/>
            <a:ext cx="264176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doing sport regularly</a:t>
            </a:r>
          </a:p>
        </p:txBody>
      </p:sp>
      <p:sp>
        <p:nvSpPr>
          <p:cNvPr id="25" name="TextBox 24">
            <a:extLst>
              <a:ext uri="{FF2B5EF4-FFF2-40B4-BE49-F238E27FC236}">
                <a16:creationId xmlns:a16="http://schemas.microsoft.com/office/drawing/2014/main" id="{AEA25763-D938-4581-A8F5-8B4D44A5651C}"/>
              </a:ext>
            </a:extLst>
          </p:cNvPr>
          <p:cNvSpPr txBox="1"/>
          <p:nvPr/>
        </p:nvSpPr>
        <p:spPr>
          <a:xfrm>
            <a:off x="4871552" y="3457648"/>
            <a:ext cx="283988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having good social life</a:t>
            </a:r>
          </a:p>
        </p:txBody>
      </p:sp>
      <p:sp>
        <p:nvSpPr>
          <p:cNvPr id="26" name="TextBox 25">
            <a:extLst>
              <a:ext uri="{FF2B5EF4-FFF2-40B4-BE49-F238E27FC236}">
                <a16:creationId xmlns:a16="http://schemas.microsoft.com/office/drawing/2014/main" id="{CA2621C8-77C7-44DF-959A-8A04B5BE25C8}"/>
              </a:ext>
            </a:extLst>
          </p:cNvPr>
          <p:cNvSpPr txBox="1"/>
          <p:nvPr/>
        </p:nvSpPr>
        <p:spPr>
          <a:xfrm>
            <a:off x="2799474" y="3817980"/>
            <a:ext cx="8249526" cy="400110"/>
          </a:xfrm>
          <a:prstGeom prst="rect">
            <a:avLst/>
          </a:prstGeom>
          <a:solidFill>
            <a:schemeClr val="bg1"/>
          </a:solidFill>
        </p:spPr>
        <p:txBody>
          <a:bodyPr wrap="square">
            <a:spAutoFit/>
          </a:bodyPr>
          <a:lstStyle/>
          <a:p>
            <a:r>
              <a:rPr lang="en-US" sz="2000" dirty="0">
                <a:solidFill>
                  <a:srgbClr val="FF0045"/>
                </a:solidFill>
                <a:effectLst>
                  <a:outerShdw blurRad="38100" dist="38100" dir="2700000" algn="tl">
                    <a:srgbClr val="000000">
                      <a:alpha val="43137"/>
                    </a:srgbClr>
                  </a:outerShdw>
                </a:effectLst>
                <a:latin typeface="Amaranth" panose="02000503050000020004" pitchFamily="2" charset="0"/>
                <a:cs typeface="Arial" panose="020B0604020202020204" pitchFamily="34" charset="0"/>
              </a:rPr>
              <a:t>The improvement of medical care affect people’s life expectancy</a:t>
            </a:r>
          </a:p>
        </p:txBody>
      </p:sp>
      <p:sp>
        <p:nvSpPr>
          <p:cNvPr id="28" name="TextBox 27">
            <a:extLst>
              <a:ext uri="{FF2B5EF4-FFF2-40B4-BE49-F238E27FC236}">
                <a16:creationId xmlns:a16="http://schemas.microsoft.com/office/drawing/2014/main" id="{930BB57F-7592-48DD-BA73-51B9498C4ADB}"/>
              </a:ext>
            </a:extLst>
          </p:cNvPr>
          <p:cNvSpPr txBox="1"/>
          <p:nvPr/>
        </p:nvSpPr>
        <p:spPr>
          <a:xfrm>
            <a:off x="1381592" y="4251865"/>
            <a:ext cx="398288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modern hospitals and clinics</a:t>
            </a:r>
          </a:p>
        </p:txBody>
      </p:sp>
      <p:sp>
        <p:nvSpPr>
          <p:cNvPr id="30" name="TextBox 29">
            <a:extLst>
              <a:ext uri="{FF2B5EF4-FFF2-40B4-BE49-F238E27FC236}">
                <a16:creationId xmlns:a16="http://schemas.microsoft.com/office/drawing/2014/main" id="{397DE746-0BE6-4B0B-8B28-A35985ADE2C5}"/>
              </a:ext>
            </a:extLst>
          </p:cNvPr>
          <p:cNvSpPr txBox="1"/>
          <p:nvPr/>
        </p:nvSpPr>
        <p:spPr>
          <a:xfrm>
            <a:off x="1382154" y="4629876"/>
            <a:ext cx="3814686"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cures for fatal diseases</a:t>
            </a:r>
          </a:p>
        </p:txBody>
      </p:sp>
      <p:sp>
        <p:nvSpPr>
          <p:cNvPr id="32" name="TextBox 31">
            <a:extLst>
              <a:ext uri="{FF2B5EF4-FFF2-40B4-BE49-F238E27FC236}">
                <a16:creationId xmlns:a16="http://schemas.microsoft.com/office/drawing/2014/main" id="{B6CAB75E-15FF-4193-993D-4236227D32AC}"/>
              </a:ext>
            </a:extLst>
          </p:cNvPr>
          <p:cNvSpPr txBox="1"/>
          <p:nvPr/>
        </p:nvSpPr>
        <p:spPr>
          <a:xfrm>
            <a:off x="1381592" y="5016234"/>
            <a:ext cx="355616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revolution in scientific research</a:t>
            </a:r>
          </a:p>
        </p:txBody>
      </p:sp>
      <p:sp>
        <p:nvSpPr>
          <p:cNvPr id="33" name="TextBox 32">
            <a:extLst>
              <a:ext uri="{FF2B5EF4-FFF2-40B4-BE49-F238E27FC236}">
                <a16:creationId xmlns:a16="http://schemas.microsoft.com/office/drawing/2014/main" id="{A2E690EE-235A-45CE-B76D-115838647CCA}"/>
              </a:ext>
            </a:extLst>
          </p:cNvPr>
          <p:cNvSpPr txBox="1"/>
          <p:nvPr/>
        </p:nvSpPr>
        <p:spPr>
          <a:xfrm>
            <a:off x="6380312" y="4296408"/>
            <a:ext cx="398288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a rise in the field of surgeries</a:t>
            </a:r>
          </a:p>
        </p:txBody>
      </p:sp>
      <p:sp>
        <p:nvSpPr>
          <p:cNvPr id="35" name="TextBox 34">
            <a:extLst>
              <a:ext uri="{FF2B5EF4-FFF2-40B4-BE49-F238E27FC236}">
                <a16:creationId xmlns:a16="http://schemas.microsoft.com/office/drawing/2014/main" id="{7D8557C9-E743-4A96-9BFD-48F5CC086122}"/>
              </a:ext>
            </a:extLst>
          </p:cNvPr>
          <p:cNvSpPr txBox="1"/>
          <p:nvPr/>
        </p:nvSpPr>
        <p:spPr>
          <a:xfrm>
            <a:off x="6365005" y="4674747"/>
            <a:ext cx="4491123"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large investments in the medical field</a:t>
            </a:r>
          </a:p>
        </p:txBody>
      </p:sp>
      <p:sp>
        <p:nvSpPr>
          <p:cNvPr id="37" name="TextBox 36">
            <a:extLst>
              <a:ext uri="{FF2B5EF4-FFF2-40B4-BE49-F238E27FC236}">
                <a16:creationId xmlns:a16="http://schemas.microsoft.com/office/drawing/2014/main" id="{DC7714C3-BDAE-4D50-B266-3D8AD0111925}"/>
              </a:ext>
            </a:extLst>
          </p:cNvPr>
          <p:cNvSpPr txBox="1"/>
          <p:nvPr/>
        </p:nvSpPr>
        <p:spPr>
          <a:xfrm>
            <a:off x="1455543" y="5656295"/>
            <a:ext cx="9997440" cy="923330"/>
          </a:xfrm>
          <a:prstGeom prst="rect">
            <a:avLst/>
          </a:prstGeom>
          <a:noFill/>
        </p:spPr>
        <p:txBody>
          <a:bodyPr wrap="square">
            <a:spAutoFit/>
          </a:bodyPr>
          <a:lstStyle/>
          <a:p>
            <a:r>
              <a:rPr lang="en-US" dirty="0">
                <a:solidFill>
                  <a:srgbClr val="002060"/>
                </a:solidFill>
                <a:latin typeface="Amaranth" panose="02000503050000020004" pitchFamily="2" charset="0"/>
                <a:cs typeface="Arial" panose="020B0604020202020204" pitchFamily="34" charset="0"/>
              </a:rPr>
              <a:t>To sum up, I think longevity has been increasing over the past century thanks to medical advances and lifestyle improvements. Not only has the average life expectancy increased since 1900, but a larger number of people are living to older ages nowadays.</a:t>
            </a:r>
          </a:p>
        </p:txBody>
      </p:sp>
      <p:sp>
        <p:nvSpPr>
          <p:cNvPr id="40" name="TextBox 39">
            <a:extLst>
              <a:ext uri="{FF2B5EF4-FFF2-40B4-BE49-F238E27FC236}">
                <a16:creationId xmlns:a16="http://schemas.microsoft.com/office/drawing/2014/main" id="{691AAFF1-CFF1-4476-B886-EDF7B3F9429A}"/>
              </a:ext>
            </a:extLst>
          </p:cNvPr>
          <p:cNvSpPr txBox="1"/>
          <p:nvPr/>
        </p:nvSpPr>
        <p:spPr>
          <a:xfrm>
            <a:off x="8227219" y="2678328"/>
            <a:ext cx="3637616"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taking care of personal hygiene</a:t>
            </a:r>
          </a:p>
        </p:txBody>
      </p:sp>
    </p:spTree>
    <p:extLst>
      <p:ext uri="{BB962C8B-B14F-4D97-AF65-F5344CB8AC3E}">
        <p14:creationId xmlns:p14="http://schemas.microsoft.com/office/powerpoint/2010/main" val="581523040"/>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20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left)">
                                      <p:cBhvr>
                                        <p:cTn id="9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7" grpId="0"/>
      <p:bldP spid="19" grpId="0"/>
      <p:bldP spid="21" grpId="0"/>
      <p:bldP spid="23" grpId="0"/>
      <p:bldP spid="25" grpId="0"/>
      <p:bldP spid="26" grpId="0" animBg="1"/>
      <p:bldP spid="28" grpId="0"/>
      <p:bldP spid="30" grpId="0"/>
      <p:bldP spid="32" grpId="0"/>
      <p:bldP spid="33" grpId="0"/>
      <p:bldP spid="35" grpId="0"/>
      <p:bldP spid="37"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 letter&#10;&#10;Description automatically generated">
            <a:extLst>
              <a:ext uri="{FF2B5EF4-FFF2-40B4-BE49-F238E27FC236}">
                <a16:creationId xmlns:a16="http://schemas.microsoft.com/office/drawing/2014/main" id="{11BAFC15-C1DE-4065-8126-13348764DBA0}"/>
              </a:ext>
            </a:extLst>
          </p:cNvPr>
          <p:cNvPicPr>
            <a:picLocks noChangeAspect="1"/>
          </p:cNvPicPr>
          <p:nvPr/>
        </p:nvPicPr>
        <p:blipFill rotWithShape="1">
          <a:blip r:embed="rId2">
            <a:extLst>
              <a:ext uri="{28A0092B-C50C-407E-A947-70E740481C1C}">
                <a14:useLocalDpi xmlns:a14="http://schemas.microsoft.com/office/drawing/2010/main" val="0"/>
              </a:ext>
            </a:extLst>
          </a:blip>
          <a:srcRect t="7335" b="41427"/>
          <a:stretch/>
        </p:blipFill>
        <p:spPr>
          <a:xfrm>
            <a:off x="319049" y="243840"/>
            <a:ext cx="11583391" cy="6370320"/>
          </a:xfrm>
          <a:prstGeom prst="rect">
            <a:avLst/>
          </a:prstGeom>
        </p:spPr>
      </p:pic>
    </p:spTree>
    <p:extLst>
      <p:ext uri="{BB962C8B-B14F-4D97-AF65-F5344CB8AC3E}">
        <p14:creationId xmlns:p14="http://schemas.microsoft.com/office/powerpoint/2010/main" val="280501181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 letter&#10;&#10;Description automatically generated">
            <a:extLst>
              <a:ext uri="{FF2B5EF4-FFF2-40B4-BE49-F238E27FC236}">
                <a16:creationId xmlns:a16="http://schemas.microsoft.com/office/drawing/2014/main" id="{E4C74CFB-4DA6-43FA-AAF0-9ABB3CE2BB4E}"/>
              </a:ext>
            </a:extLst>
          </p:cNvPr>
          <p:cNvPicPr>
            <a:picLocks noChangeAspect="1"/>
          </p:cNvPicPr>
          <p:nvPr/>
        </p:nvPicPr>
        <p:blipFill rotWithShape="1">
          <a:blip r:embed="rId2">
            <a:extLst>
              <a:ext uri="{28A0092B-C50C-407E-A947-70E740481C1C}">
                <a14:useLocalDpi xmlns:a14="http://schemas.microsoft.com/office/drawing/2010/main" val="0"/>
              </a:ext>
            </a:extLst>
          </a:blip>
          <a:srcRect t="5334" b="64222"/>
          <a:stretch/>
        </p:blipFill>
        <p:spPr>
          <a:xfrm>
            <a:off x="273329" y="228600"/>
            <a:ext cx="11629111" cy="6400800"/>
          </a:xfrm>
          <a:prstGeom prst="rect">
            <a:avLst/>
          </a:prstGeom>
        </p:spPr>
      </p:pic>
    </p:spTree>
    <p:extLst>
      <p:ext uri="{BB962C8B-B14F-4D97-AF65-F5344CB8AC3E}">
        <p14:creationId xmlns:p14="http://schemas.microsoft.com/office/powerpoint/2010/main" val="266251372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5CEBB93-5AE5-4B36-8BD5-CB7EF5E80EAA}"/>
              </a:ext>
            </a:extLst>
          </p:cNvPr>
          <p:cNvGrpSpPr/>
          <p:nvPr/>
        </p:nvGrpSpPr>
        <p:grpSpPr>
          <a:xfrm>
            <a:off x="327164" y="236220"/>
            <a:ext cx="11537671" cy="6385560"/>
            <a:chOff x="327164" y="236220"/>
            <a:chExt cx="11537671" cy="6385560"/>
          </a:xfrm>
        </p:grpSpPr>
        <p:grpSp>
          <p:nvGrpSpPr>
            <p:cNvPr id="15" name="Group 14">
              <a:extLst>
                <a:ext uri="{FF2B5EF4-FFF2-40B4-BE49-F238E27FC236}">
                  <a16:creationId xmlns:a16="http://schemas.microsoft.com/office/drawing/2014/main" id="{13FF7293-DCC0-464D-B3B2-9BE398C4A242}"/>
                </a:ext>
              </a:extLst>
            </p:cNvPr>
            <p:cNvGrpSpPr/>
            <p:nvPr/>
          </p:nvGrpSpPr>
          <p:grpSpPr>
            <a:xfrm>
              <a:off x="327164" y="236220"/>
              <a:ext cx="11537671" cy="6385560"/>
              <a:chOff x="327164" y="236220"/>
              <a:chExt cx="11537671" cy="6385560"/>
            </a:xfrm>
          </p:grpSpPr>
          <p:pic>
            <p:nvPicPr>
              <p:cNvPr id="5" name="Picture 4" descr="A picture containing text, document, screenshot&#10;&#10;Description automatically generated">
                <a:extLst>
                  <a:ext uri="{FF2B5EF4-FFF2-40B4-BE49-F238E27FC236}">
                    <a16:creationId xmlns:a16="http://schemas.microsoft.com/office/drawing/2014/main" id="{0B648373-D6AB-4C59-B7BF-E87F2ADF8BE7}"/>
                  </a:ext>
                </a:extLst>
              </p:cNvPr>
              <p:cNvPicPr>
                <a:picLocks noChangeAspect="1"/>
              </p:cNvPicPr>
              <p:nvPr/>
            </p:nvPicPr>
            <p:blipFill rotWithShape="1">
              <a:blip r:embed="rId2">
                <a:extLst>
                  <a:ext uri="{28A0092B-C50C-407E-A947-70E740481C1C}">
                    <a14:useLocalDpi xmlns:a14="http://schemas.microsoft.com/office/drawing/2010/main" val="0"/>
                  </a:ext>
                </a:extLst>
              </a:blip>
              <a:srcRect t="35111" b="6888"/>
              <a:stretch/>
            </p:blipFill>
            <p:spPr>
              <a:xfrm>
                <a:off x="327164" y="236220"/>
                <a:ext cx="11537671" cy="6385560"/>
              </a:xfrm>
              <a:prstGeom prst="rect">
                <a:avLst/>
              </a:prstGeom>
            </p:spPr>
          </p:pic>
          <p:sp>
            <p:nvSpPr>
              <p:cNvPr id="12" name="Rectangle 11">
                <a:extLst>
                  <a:ext uri="{FF2B5EF4-FFF2-40B4-BE49-F238E27FC236}">
                    <a16:creationId xmlns:a16="http://schemas.microsoft.com/office/drawing/2014/main" id="{2DE58E68-3598-4CA7-9702-0FFB7856190F}"/>
                  </a:ext>
                </a:extLst>
              </p:cNvPr>
              <p:cNvSpPr/>
              <p:nvPr/>
            </p:nvSpPr>
            <p:spPr>
              <a:xfrm>
                <a:off x="1280160" y="2634495"/>
                <a:ext cx="9936480" cy="116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FAE5FC-DDC4-4312-9ECB-DD6D245C1805}"/>
                  </a:ext>
                </a:extLst>
              </p:cNvPr>
              <p:cNvSpPr/>
              <p:nvPr/>
            </p:nvSpPr>
            <p:spPr>
              <a:xfrm>
                <a:off x="1335872" y="4193350"/>
                <a:ext cx="9936480" cy="116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26DCCD-CC45-42A8-92C5-DEECEA2431E2}"/>
                  </a:ext>
                </a:extLst>
              </p:cNvPr>
              <p:cNvSpPr/>
              <p:nvPr/>
            </p:nvSpPr>
            <p:spPr>
              <a:xfrm>
                <a:off x="1335872" y="5801265"/>
                <a:ext cx="9936480" cy="820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DBB08F7-83A9-464C-B0E3-8AAF3ECDB23E}"/>
                </a:ext>
              </a:extLst>
            </p:cNvPr>
            <p:cNvSpPr/>
            <p:nvPr/>
          </p:nvSpPr>
          <p:spPr>
            <a:xfrm>
              <a:off x="2799474" y="5385566"/>
              <a:ext cx="8653509" cy="350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58B93CE-8EEA-469D-9ECC-6815952C826F}"/>
              </a:ext>
            </a:extLst>
          </p:cNvPr>
          <p:cNvSpPr txBox="1"/>
          <p:nvPr/>
        </p:nvSpPr>
        <p:spPr>
          <a:xfrm>
            <a:off x="2799474" y="652642"/>
            <a:ext cx="8249526" cy="369332"/>
          </a:xfrm>
          <a:prstGeom prst="rect">
            <a:avLst/>
          </a:prstGeom>
          <a:solidFill>
            <a:schemeClr val="bg1"/>
          </a:solid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FF0000"/>
                </a:solidFill>
                <a:effectLst/>
                <a:latin typeface="Amaranth" panose="02000503050000020004" pitchFamily="2" charset="0"/>
                <a:ea typeface="Calibri" panose="020F0502020204030204" pitchFamily="34" charset="0"/>
                <a:cs typeface="Arial" panose="020B0604020202020204" pitchFamily="34" charset="0"/>
              </a:rPr>
              <a:t>Living in the city and enjoying modern life and luxury isn’t everyone’s dream</a:t>
            </a:r>
            <a:r>
              <a:rPr lang="en-US" sz="1800" dirty="0">
                <a:effectLst/>
                <a:latin typeface="Amaranth" panose="02000503050000020004" pitchFamily="2" charset="0"/>
                <a:ea typeface="Calibri" panose="020F0502020204030204" pitchFamily="34" charset="0"/>
                <a:cs typeface="Arial" panose="020B0604020202020204" pitchFamily="34" charset="0"/>
              </a:rPr>
              <a:t>.</a:t>
            </a:r>
            <a:endParaRPr lang="en-US" dirty="0"/>
          </a:p>
        </p:txBody>
      </p:sp>
      <p:sp>
        <p:nvSpPr>
          <p:cNvPr id="7" name="TextBox 6">
            <a:extLst>
              <a:ext uri="{FF2B5EF4-FFF2-40B4-BE49-F238E27FC236}">
                <a16:creationId xmlns:a16="http://schemas.microsoft.com/office/drawing/2014/main" id="{BAB36DBA-3DB2-4C47-B05B-7E2187BF238A}"/>
              </a:ext>
            </a:extLst>
          </p:cNvPr>
          <p:cNvSpPr txBox="1"/>
          <p:nvPr/>
        </p:nvSpPr>
        <p:spPr>
          <a:xfrm>
            <a:off x="1143000" y="998667"/>
            <a:ext cx="10073640" cy="873381"/>
          </a:xfrm>
          <a:prstGeom prst="rect">
            <a:avLst/>
          </a:prstGeom>
          <a:solidFill>
            <a:schemeClr val="bg1"/>
          </a:solidFill>
        </p:spPr>
        <p:txBody>
          <a:bodyPr wrap="square">
            <a:spAutoFit/>
          </a:bodyPr>
          <a:lstStyle/>
          <a:p>
            <a:pPr>
              <a:lnSpc>
                <a:spcPct val="150000"/>
              </a:lnSpc>
            </a:pPr>
            <a:r>
              <a:rPr lang="en-US" dirty="0">
                <a:solidFill>
                  <a:srgbClr val="002060"/>
                </a:solidFill>
                <a:latin typeface="Amaranth" panose="02000503050000020004" pitchFamily="2" charset="0"/>
                <a:cs typeface="Arial" panose="020B0604020202020204" pitchFamily="34" charset="0"/>
              </a:rPr>
              <a:t>Some people prefer living in the village and want their life to be simple and easy-going. On the other hand, others opine that village life is boring and move to live in cities.</a:t>
            </a:r>
          </a:p>
        </p:txBody>
      </p:sp>
      <p:sp>
        <p:nvSpPr>
          <p:cNvPr id="9" name="TextBox 8">
            <a:extLst>
              <a:ext uri="{FF2B5EF4-FFF2-40B4-BE49-F238E27FC236}">
                <a16:creationId xmlns:a16="http://schemas.microsoft.com/office/drawing/2014/main" id="{A79D0C01-3CE7-4A24-8DE6-7133A6725172}"/>
              </a:ext>
            </a:extLst>
          </p:cNvPr>
          <p:cNvSpPr txBox="1"/>
          <p:nvPr/>
        </p:nvSpPr>
        <p:spPr>
          <a:xfrm>
            <a:off x="2799474" y="2186845"/>
            <a:ext cx="8249526" cy="400110"/>
          </a:xfrm>
          <a:prstGeom prst="rect">
            <a:avLst/>
          </a:prstGeom>
          <a:solidFill>
            <a:schemeClr val="bg1"/>
          </a:solidFill>
        </p:spPr>
        <p:txBody>
          <a:bodyPr wrap="square">
            <a:spAutoFit/>
          </a:bodyPr>
          <a:lstStyle/>
          <a:p>
            <a:r>
              <a:rPr lang="en-US" sz="2000" dirty="0">
                <a:solidFill>
                  <a:srgbClr val="FF0045"/>
                </a:solidFill>
                <a:effectLst>
                  <a:outerShdw blurRad="38100" dist="38100" dir="2700000" algn="tl">
                    <a:srgbClr val="000000">
                      <a:alpha val="43137"/>
                    </a:srgbClr>
                  </a:outerShdw>
                </a:effectLst>
                <a:latin typeface="Amaranth" panose="02000503050000020004" pitchFamily="2" charset="0"/>
                <a:cs typeface="Arial" panose="020B0604020202020204" pitchFamily="34" charset="0"/>
              </a:rPr>
              <a:t>People who are for living in villages</a:t>
            </a:r>
          </a:p>
        </p:txBody>
      </p:sp>
      <p:sp>
        <p:nvSpPr>
          <p:cNvPr id="11" name="TextBox 10">
            <a:extLst>
              <a:ext uri="{FF2B5EF4-FFF2-40B4-BE49-F238E27FC236}">
                <a16:creationId xmlns:a16="http://schemas.microsoft.com/office/drawing/2014/main" id="{998087C1-6A2D-4997-89CA-D880970F709A}"/>
              </a:ext>
            </a:extLst>
          </p:cNvPr>
          <p:cNvSpPr txBox="1"/>
          <p:nvPr/>
        </p:nvSpPr>
        <p:spPr>
          <a:xfrm>
            <a:off x="1280160" y="2683177"/>
            <a:ext cx="2499360" cy="36933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grow their own food</a:t>
            </a:r>
          </a:p>
        </p:txBody>
      </p:sp>
      <p:sp>
        <p:nvSpPr>
          <p:cNvPr id="17" name="TextBox 16">
            <a:extLst>
              <a:ext uri="{FF2B5EF4-FFF2-40B4-BE49-F238E27FC236}">
                <a16:creationId xmlns:a16="http://schemas.microsoft.com/office/drawing/2014/main" id="{640B5F67-B0AF-4A80-ABBA-BB022EE80F8B}"/>
              </a:ext>
            </a:extLst>
          </p:cNvPr>
          <p:cNvSpPr txBox="1"/>
          <p:nvPr/>
        </p:nvSpPr>
        <p:spPr>
          <a:xfrm>
            <a:off x="1280160" y="3059668"/>
            <a:ext cx="234696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enjoy the fresh air</a:t>
            </a:r>
          </a:p>
        </p:txBody>
      </p:sp>
      <p:sp>
        <p:nvSpPr>
          <p:cNvPr id="19" name="TextBox 18">
            <a:extLst>
              <a:ext uri="{FF2B5EF4-FFF2-40B4-BE49-F238E27FC236}">
                <a16:creationId xmlns:a16="http://schemas.microsoft.com/office/drawing/2014/main" id="{460F4D2C-1827-4F32-91F4-BE4158521474}"/>
              </a:ext>
            </a:extLst>
          </p:cNvPr>
          <p:cNvSpPr txBox="1"/>
          <p:nvPr/>
        </p:nvSpPr>
        <p:spPr>
          <a:xfrm>
            <a:off x="1280160" y="3458258"/>
            <a:ext cx="365760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there are many greenery places </a:t>
            </a:r>
          </a:p>
        </p:txBody>
      </p:sp>
      <p:sp>
        <p:nvSpPr>
          <p:cNvPr id="21" name="TextBox 20">
            <a:extLst>
              <a:ext uri="{FF2B5EF4-FFF2-40B4-BE49-F238E27FC236}">
                <a16:creationId xmlns:a16="http://schemas.microsoft.com/office/drawing/2014/main" id="{408E6E5C-D2AA-423D-AD57-7DCF8258383B}"/>
              </a:ext>
            </a:extLst>
          </p:cNvPr>
          <p:cNvSpPr txBox="1"/>
          <p:nvPr/>
        </p:nvSpPr>
        <p:spPr>
          <a:xfrm>
            <a:off x="6304112" y="2678938"/>
            <a:ext cx="234696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village life is quiet </a:t>
            </a:r>
          </a:p>
        </p:txBody>
      </p:sp>
      <p:sp>
        <p:nvSpPr>
          <p:cNvPr id="23" name="TextBox 22">
            <a:extLst>
              <a:ext uri="{FF2B5EF4-FFF2-40B4-BE49-F238E27FC236}">
                <a16:creationId xmlns:a16="http://schemas.microsoft.com/office/drawing/2014/main" id="{E08957B4-81EB-406B-9FDA-DFE630577FB2}"/>
              </a:ext>
            </a:extLst>
          </p:cNvPr>
          <p:cNvSpPr txBox="1"/>
          <p:nvPr/>
        </p:nvSpPr>
        <p:spPr>
          <a:xfrm>
            <a:off x="6304112" y="3077528"/>
            <a:ext cx="411480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enjoy good health and peace of mind</a:t>
            </a:r>
          </a:p>
        </p:txBody>
      </p:sp>
      <p:sp>
        <p:nvSpPr>
          <p:cNvPr id="25" name="TextBox 24">
            <a:extLst>
              <a:ext uri="{FF2B5EF4-FFF2-40B4-BE49-F238E27FC236}">
                <a16:creationId xmlns:a16="http://schemas.microsoft.com/office/drawing/2014/main" id="{AEA25763-D938-4581-A8F5-8B4D44A5651C}"/>
              </a:ext>
            </a:extLst>
          </p:cNvPr>
          <p:cNvSpPr txBox="1"/>
          <p:nvPr/>
        </p:nvSpPr>
        <p:spPr>
          <a:xfrm>
            <a:off x="6304112" y="3458258"/>
            <a:ext cx="523256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see our national customs and traditions clearly </a:t>
            </a:r>
          </a:p>
        </p:txBody>
      </p:sp>
      <p:sp>
        <p:nvSpPr>
          <p:cNvPr id="26" name="TextBox 25">
            <a:extLst>
              <a:ext uri="{FF2B5EF4-FFF2-40B4-BE49-F238E27FC236}">
                <a16:creationId xmlns:a16="http://schemas.microsoft.com/office/drawing/2014/main" id="{CA2621C8-77C7-44DF-959A-8A04B5BE25C8}"/>
              </a:ext>
            </a:extLst>
          </p:cNvPr>
          <p:cNvSpPr txBox="1"/>
          <p:nvPr/>
        </p:nvSpPr>
        <p:spPr>
          <a:xfrm>
            <a:off x="2799474" y="3817980"/>
            <a:ext cx="8249526" cy="400110"/>
          </a:xfrm>
          <a:prstGeom prst="rect">
            <a:avLst/>
          </a:prstGeom>
          <a:solidFill>
            <a:schemeClr val="bg1"/>
          </a:solidFill>
        </p:spPr>
        <p:txBody>
          <a:bodyPr wrap="square">
            <a:spAutoFit/>
          </a:bodyPr>
          <a:lstStyle/>
          <a:p>
            <a:r>
              <a:rPr lang="en-US" sz="2000" dirty="0">
                <a:solidFill>
                  <a:srgbClr val="FF0045"/>
                </a:solidFill>
                <a:effectLst>
                  <a:outerShdw blurRad="38100" dist="38100" dir="2700000" algn="tl">
                    <a:srgbClr val="000000">
                      <a:alpha val="43137"/>
                    </a:srgbClr>
                  </a:outerShdw>
                </a:effectLst>
                <a:latin typeface="Amaranth" panose="02000503050000020004" pitchFamily="2" charset="0"/>
                <a:cs typeface="Arial" panose="020B0604020202020204" pitchFamily="34" charset="0"/>
              </a:rPr>
              <a:t>People who are against living in villages</a:t>
            </a:r>
          </a:p>
        </p:txBody>
      </p:sp>
      <p:sp>
        <p:nvSpPr>
          <p:cNvPr id="28" name="TextBox 27">
            <a:extLst>
              <a:ext uri="{FF2B5EF4-FFF2-40B4-BE49-F238E27FC236}">
                <a16:creationId xmlns:a16="http://schemas.microsoft.com/office/drawing/2014/main" id="{930BB57F-7592-48DD-BA73-51B9498C4ADB}"/>
              </a:ext>
            </a:extLst>
          </p:cNvPr>
          <p:cNvSpPr txBox="1"/>
          <p:nvPr/>
        </p:nvSpPr>
        <p:spPr>
          <a:xfrm>
            <a:off x="1381592" y="4251865"/>
            <a:ext cx="398288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farming has become less profitable</a:t>
            </a:r>
          </a:p>
        </p:txBody>
      </p:sp>
      <p:sp>
        <p:nvSpPr>
          <p:cNvPr id="30" name="TextBox 29">
            <a:extLst>
              <a:ext uri="{FF2B5EF4-FFF2-40B4-BE49-F238E27FC236}">
                <a16:creationId xmlns:a16="http://schemas.microsoft.com/office/drawing/2014/main" id="{397DE746-0BE6-4B0B-8B28-A35985ADE2C5}"/>
              </a:ext>
            </a:extLst>
          </p:cNvPr>
          <p:cNvSpPr txBox="1"/>
          <p:nvPr/>
        </p:nvSpPr>
        <p:spPr>
          <a:xfrm>
            <a:off x="1382154" y="4660356"/>
            <a:ext cx="3814686"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not enough entertainment places </a:t>
            </a:r>
          </a:p>
        </p:txBody>
      </p:sp>
      <p:sp>
        <p:nvSpPr>
          <p:cNvPr id="32" name="TextBox 31">
            <a:extLst>
              <a:ext uri="{FF2B5EF4-FFF2-40B4-BE49-F238E27FC236}">
                <a16:creationId xmlns:a16="http://schemas.microsoft.com/office/drawing/2014/main" id="{B6CAB75E-15FF-4193-993D-4236227D32AC}"/>
              </a:ext>
            </a:extLst>
          </p:cNvPr>
          <p:cNvSpPr txBox="1"/>
          <p:nvPr/>
        </p:nvSpPr>
        <p:spPr>
          <a:xfrm>
            <a:off x="1381592" y="5016234"/>
            <a:ext cx="355616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poor infrastructure in villages</a:t>
            </a:r>
          </a:p>
        </p:txBody>
      </p:sp>
      <p:sp>
        <p:nvSpPr>
          <p:cNvPr id="33" name="TextBox 32">
            <a:extLst>
              <a:ext uri="{FF2B5EF4-FFF2-40B4-BE49-F238E27FC236}">
                <a16:creationId xmlns:a16="http://schemas.microsoft.com/office/drawing/2014/main" id="{A2E690EE-235A-45CE-B76D-115838647CCA}"/>
              </a:ext>
            </a:extLst>
          </p:cNvPr>
          <p:cNvSpPr txBox="1"/>
          <p:nvPr/>
        </p:nvSpPr>
        <p:spPr>
          <a:xfrm>
            <a:off x="6380312" y="4296408"/>
            <a:ext cx="3982888"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boring life for young people</a:t>
            </a:r>
          </a:p>
        </p:txBody>
      </p:sp>
      <p:sp>
        <p:nvSpPr>
          <p:cNvPr id="35" name="TextBox 34">
            <a:extLst>
              <a:ext uri="{FF2B5EF4-FFF2-40B4-BE49-F238E27FC236}">
                <a16:creationId xmlns:a16="http://schemas.microsoft.com/office/drawing/2014/main" id="{7D8557C9-E743-4A96-9BFD-48F5CC086122}"/>
              </a:ext>
            </a:extLst>
          </p:cNvPr>
          <p:cNvSpPr txBox="1"/>
          <p:nvPr/>
        </p:nvSpPr>
        <p:spPr>
          <a:xfrm>
            <a:off x="6365005" y="4674747"/>
            <a:ext cx="3190475"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lumMod val="50000"/>
                  </a:schemeClr>
                </a:solidFill>
                <a:effectLst>
                  <a:outerShdw blurRad="38100" dist="38100" dir="2700000" algn="tl">
                    <a:srgbClr val="000000">
                      <a:alpha val="43137"/>
                    </a:srgbClr>
                  </a:outerShdw>
                </a:effectLst>
                <a:latin typeface="Amaranth" panose="02000503050000020004" pitchFamily="2" charset="0"/>
              </a:rPr>
              <a:t>better services in cities</a:t>
            </a:r>
          </a:p>
        </p:txBody>
      </p:sp>
      <p:sp>
        <p:nvSpPr>
          <p:cNvPr id="37" name="TextBox 36">
            <a:extLst>
              <a:ext uri="{FF2B5EF4-FFF2-40B4-BE49-F238E27FC236}">
                <a16:creationId xmlns:a16="http://schemas.microsoft.com/office/drawing/2014/main" id="{DC7714C3-BDAE-4D50-B266-3D8AD0111925}"/>
              </a:ext>
            </a:extLst>
          </p:cNvPr>
          <p:cNvSpPr txBox="1"/>
          <p:nvPr/>
        </p:nvSpPr>
        <p:spPr>
          <a:xfrm>
            <a:off x="1455543" y="5780603"/>
            <a:ext cx="9997440" cy="646331"/>
          </a:xfrm>
          <a:prstGeom prst="rect">
            <a:avLst/>
          </a:prstGeom>
          <a:noFill/>
        </p:spPr>
        <p:txBody>
          <a:bodyPr wrap="square">
            <a:spAutoFit/>
          </a:bodyPr>
          <a:lstStyle/>
          <a:p>
            <a:r>
              <a:rPr lang="en-US" dirty="0">
                <a:solidFill>
                  <a:srgbClr val="002060"/>
                </a:solidFill>
                <a:latin typeface="Amaranth" panose="02000503050000020004" pitchFamily="2" charset="0"/>
                <a:cs typeface="Arial" panose="020B0604020202020204" pitchFamily="34" charset="0"/>
              </a:rPr>
              <a:t>To sum up, I think the living conditions in the village can be better so as to reduce the rate of rural depopulation. That can be achieved by providing villages with the suitable facilities. </a:t>
            </a:r>
          </a:p>
        </p:txBody>
      </p:sp>
    </p:spTree>
    <p:extLst>
      <p:ext uri="{BB962C8B-B14F-4D97-AF65-F5344CB8AC3E}">
        <p14:creationId xmlns:p14="http://schemas.microsoft.com/office/powerpoint/2010/main" val="262590176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2000"/>
                                        <p:tgtEl>
                                          <p:spTgt spid="3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2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7" grpId="0"/>
      <p:bldP spid="19" grpId="0"/>
      <p:bldP spid="21" grpId="0"/>
      <p:bldP spid="23" grpId="0"/>
      <p:bldP spid="25" grpId="0"/>
      <p:bldP spid="26" grpId="0" animBg="1"/>
      <p:bldP spid="28" grpId="0"/>
      <p:bldP spid="30" grpId="0"/>
      <p:bldP spid="32" grpId="0"/>
      <p:bldP spid="33" grpId="0"/>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 letter&#10;&#10;Description automatically generated">
            <a:extLst>
              <a:ext uri="{FF2B5EF4-FFF2-40B4-BE49-F238E27FC236}">
                <a16:creationId xmlns:a16="http://schemas.microsoft.com/office/drawing/2014/main" id="{11BAFC15-C1DE-4065-8126-13348764DBA0}"/>
              </a:ext>
            </a:extLst>
          </p:cNvPr>
          <p:cNvPicPr>
            <a:picLocks noChangeAspect="1"/>
          </p:cNvPicPr>
          <p:nvPr/>
        </p:nvPicPr>
        <p:blipFill rotWithShape="1">
          <a:blip r:embed="rId2">
            <a:extLst>
              <a:ext uri="{28A0092B-C50C-407E-A947-70E740481C1C}">
                <a14:useLocalDpi xmlns:a14="http://schemas.microsoft.com/office/drawing/2010/main" val="0"/>
              </a:ext>
            </a:extLst>
          </a:blip>
          <a:srcRect t="7335" b="41427"/>
          <a:stretch/>
        </p:blipFill>
        <p:spPr>
          <a:xfrm>
            <a:off x="319049" y="243840"/>
            <a:ext cx="11583391" cy="6370320"/>
          </a:xfrm>
          <a:prstGeom prst="rect">
            <a:avLst/>
          </a:prstGeom>
        </p:spPr>
      </p:pic>
    </p:spTree>
    <p:extLst>
      <p:ext uri="{BB962C8B-B14F-4D97-AF65-F5344CB8AC3E}">
        <p14:creationId xmlns:p14="http://schemas.microsoft.com/office/powerpoint/2010/main" val="16305691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 letter&#10;&#10;Description automatically generated">
            <a:extLst>
              <a:ext uri="{FF2B5EF4-FFF2-40B4-BE49-F238E27FC236}">
                <a16:creationId xmlns:a16="http://schemas.microsoft.com/office/drawing/2014/main" id="{11BAFC15-C1DE-4065-8126-13348764DBA0}"/>
              </a:ext>
            </a:extLst>
          </p:cNvPr>
          <p:cNvPicPr>
            <a:picLocks noChangeAspect="1"/>
          </p:cNvPicPr>
          <p:nvPr/>
        </p:nvPicPr>
        <p:blipFill rotWithShape="1">
          <a:blip r:embed="rId2">
            <a:extLst>
              <a:ext uri="{28A0092B-C50C-407E-A947-70E740481C1C}">
                <a14:useLocalDpi xmlns:a14="http://schemas.microsoft.com/office/drawing/2010/main" val="0"/>
              </a:ext>
            </a:extLst>
          </a:blip>
          <a:srcRect l="11061" t="81489" r="10000" b="3334"/>
          <a:stretch/>
        </p:blipFill>
        <p:spPr>
          <a:xfrm>
            <a:off x="304800" y="243840"/>
            <a:ext cx="11597640" cy="6278880"/>
          </a:xfrm>
          <a:prstGeom prst="rect">
            <a:avLst/>
          </a:prstGeom>
        </p:spPr>
      </p:pic>
    </p:spTree>
    <p:extLst>
      <p:ext uri="{BB962C8B-B14F-4D97-AF65-F5344CB8AC3E}">
        <p14:creationId xmlns:p14="http://schemas.microsoft.com/office/powerpoint/2010/main" val="230025529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 letter&#10;&#10;Description automatically generated">
            <a:extLst>
              <a:ext uri="{FF2B5EF4-FFF2-40B4-BE49-F238E27FC236}">
                <a16:creationId xmlns:a16="http://schemas.microsoft.com/office/drawing/2014/main" id="{59418BCF-75C6-4B7A-803A-C6AEF9239266}"/>
              </a:ext>
            </a:extLst>
          </p:cNvPr>
          <p:cNvPicPr>
            <a:picLocks noChangeAspect="1"/>
          </p:cNvPicPr>
          <p:nvPr/>
        </p:nvPicPr>
        <p:blipFill rotWithShape="1">
          <a:blip r:embed="rId2">
            <a:extLst>
              <a:ext uri="{28A0092B-C50C-407E-A947-70E740481C1C}">
                <a14:useLocalDpi xmlns:a14="http://schemas.microsoft.com/office/drawing/2010/main" val="0"/>
              </a:ext>
            </a:extLst>
          </a:blip>
          <a:srcRect t="4667" b="59111"/>
          <a:stretch/>
        </p:blipFill>
        <p:spPr>
          <a:xfrm>
            <a:off x="334289" y="228600"/>
            <a:ext cx="11552911" cy="6400800"/>
          </a:xfrm>
          <a:prstGeom prst="rect">
            <a:avLst/>
          </a:prstGeom>
        </p:spPr>
      </p:pic>
    </p:spTree>
    <p:extLst>
      <p:ext uri="{BB962C8B-B14F-4D97-AF65-F5344CB8AC3E}">
        <p14:creationId xmlns:p14="http://schemas.microsoft.com/office/powerpoint/2010/main" val="244783877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5AF64B3A-E6DD-4957-85D4-9060E94AF8FE}"/>
              </a:ext>
            </a:extLst>
          </p:cNvPr>
          <p:cNvPicPr>
            <a:picLocks noChangeAspect="1"/>
          </p:cNvPicPr>
          <p:nvPr/>
        </p:nvPicPr>
        <p:blipFill rotWithShape="1">
          <a:blip r:embed="rId2">
            <a:extLst>
              <a:ext uri="{28A0092B-C50C-407E-A947-70E740481C1C}">
                <a14:useLocalDpi xmlns:a14="http://schemas.microsoft.com/office/drawing/2010/main" val="0"/>
              </a:ext>
            </a:extLst>
          </a:blip>
          <a:srcRect t="2793" b="76139"/>
          <a:stretch/>
        </p:blipFill>
        <p:spPr>
          <a:xfrm>
            <a:off x="311924" y="213360"/>
            <a:ext cx="11568151" cy="6400800"/>
          </a:xfrm>
          <a:prstGeom prst="rect">
            <a:avLst/>
          </a:prstGeom>
        </p:spPr>
      </p:pic>
    </p:spTree>
    <p:extLst>
      <p:ext uri="{BB962C8B-B14F-4D97-AF65-F5344CB8AC3E}">
        <p14:creationId xmlns:p14="http://schemas.microsoft.com/office/powerpoint/2010/main" val="29564455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 letter&#10;&#10;Description automatically generated">
            <a:extLst>
              <a:ext uri="{FF2B5EF4-FFF2-40B4-BE49-F238E27FC236}">
                <a16:creationId xmlns:a16="http://schemas.microsoft.com/office/drawing/2014/main" id="{59418BCF-75C6-4B7A-803A-C6AEF9239266}"/>
              </a:ext>
            </a:extLst>
          </p:cNvPr>
          <p:cNvPicPr>
            <a:picLocks noChangeAspect="1"/>
          </p:cNvPicPr>
          <p:nvPr/>
        </p:nvPicPr>
        <p:blipFill rotWithShape="1">
          <a:blip r:embed="rId2">
            <a:extLst>
              <a:ext uri="{28A0092B-C50C-407E-A947-70E740481C1C}">
                <a14:useLocalDpi xmlns:a14="http://schemas.microsoft.com/office/drawing/2010/main" val="0"/>
              </a:ext>
            </a:extLst>
          </a:blip>
          <a:srcRect t="39778" b="28000"/>
          <a:stretch/>
        </p:blipFill>
        <p:spPr>
          <a:xfrm>
            <a:off x="288569" y="243840"/>
            <a:ext cx="11613871" cy="6355080"/>
          </a:xfrm>
          <a:prstGeom prst="rect">
            <a:avLst/>
          </a:prstGeom>
        </p:spPr>
      </p:pic>
    </p:spTree>
    <p:extLst>
      <p:ext uri="{BB962C8B-B14F-4D97-AF65-F5344CB8AC3E}">
        <p14:creationId xmlns:p14="http://schemas.microsoft.com/office/powerpoint/2010/main" val="129670351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 letter&#10;&#10;Description automatically generated">
            <a:extLst>
              <a:ext uri="{FF2B5EF4-FFF2-40B4-BE49-F238E27FC236}">
                <a16:creationId xmlns:a16="http://schemas.microsoft.com/office/drawing/2014/main" id="{59418BCF-75C6-4B7A-803A-C6AEF9239266}"/>
              </a:ext>
            </a:extLst>
          </p:cNvPr>
          <p:cNvPicPr>
            <a:picLocks noChangeAspect="1"/>
          </p:cNvPicPr>
          <p:nvPr/>
        </p:nvPicPr>
        <p:blipFill rotWithShape="1">
          <a:blip r:embed="rId2">
            <a:extLst>
              <a:ext uri="{28A0092B-C50C-407E-A947-70E740481C1C}">
                <a14:useLocalDpi xmlns:a14="http://schemas.microsoft.com/office/drawing/2010/main" val="0"/>
              </a:ext>
            </a:extLst>
          </a:blip>
          <a:srcRect t="72445" b="4667"/>
          <a:stretch/>
        </p:blipFill>
        <p:spPr>
          <a:xfrm>
            <a:off x="319049" y="274320"/>
            <a:ext cx="11522431" cy="6309360"/>
          </a:xfrm>
          <a:prstGeom prst="rect">
            <a:avLst/>
          </a:prstGeom>
        </p:spPr>
      </p:pic>
    </p:spTree>
    <p:extLst>
      <p:ext uri="{BB962C8B-B14F-4D97-AF65-F5344CB8AC3E}">
        <p14:creationId xmlns:p14="http://schemas.microsoft.com/office/powerpoint/2010/main" val="197588159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C4E6973D-4708-4B35-A2FF-D7FB94A398D5}"/>
              </a:ext>
            </a:extLst>
          </p:cNvPr>
          <p:cNvGrpSpPr/>
          <p:nvPr/>
        </p:nvGrpSpPr>
        <p:grpSpPr>
          <a:xfrm>
            <a:off x="320040" y="243840"/>
            <a:ext cx="11567160" cy="6355080"/>
            <a:chOff x="320040" y="243840"/>
            <a:chExt cx="11567160" cy="6355080"/>
          </a:xfrm>
        </p:grpSpPr>
        <p:pic>
          <p:nvPicPr>
            <p:cNvPr id="3" name="Picture 2" descr="Text, letter&#10;&#10;Description automatically generated">
              <a:extLst>
                <a:ext uri="{FF2B5EF4-FFF2-40B4-BE49-F238E27FC236}">
                  <a16:creationId xmlns:a16="http://schemas.microsoft.com/office/drawing/2014/main" id="{739ECC92-9FF5-4A87-8100-923C65F304CF}"/>
                </a:ext>
              </a:extLst>
            </p:cNvPr>
            <p:cNvPicPr>
              <a:picLocks noChangeAspect="1"/>
            </p:cNvPicPr>
            <p:nvPr/>
          </p:nvPicPr>
          <p:blipFill rotWithShape="1">
            <a:blip r:embed="rId2">
              <a:extLst>
                <a:ext uri="{28A0092B-C50C-407E-A947-70E740481C1C}">
                  <a14:useLocalDpi xmlns:a14="http://schemas.microsoft.com/office/drawing/2010/main" val="0"/>
                </a:ext>
              </a:extLst>
            </a:blip>
            <a:srcRect l="5364" t="4667" r="5364" b="56444"/>
            <a:stretch/>
          </p:blipFill>
          <p:spPr>
            <a:xfrm>
              <a:off x="320040" y="243840"/>
              <a:ext cx="11567160" cy="6355080"/>
            </a:xfrm>
            <a:prstGeom prst="rect">
              <a:avLst/>
            </a:prstGeom>
          </p:spPr>
        </p:pic>
        <p:sp>
          <p:nvSpPr>
            <p:cNvPr id="2" name="TextBox 1">
              <a:extLst>
                <a:ext uri="{FF2B5EF4-FFF2-40B4-BE49-F238E27FC236}">
                  <a16:creationId xmlns:a16="http://schemas.microsoft.com/office/drawing/2014/main" id="{63535F22-BA19-4580-AC2A-E38500943AF9}"/>
                </a:ext>
              </a:extLst>
            </p:cNvPr>
            <p:cNvSpPr txBox="1"/>
            <p:nvPr/>
          </p:nvSpPr>
          <p:spPr>
            <a:xfrm>
              <a:off x="2926080" y="3535680"/>
              <a:ext cx="883920" cy="400110"/>
            </a:xfrm>
            <a:prstGeom prst="rect">
              <a:avLst/>
            </a:prstGeom>
            <a:solidFill>
              <a:schemeClr val="bg1"/>
            </a:solidFill>
          </p:spPr>
          <p:txBody>
            <a:bodyPr wrap="square" rtlCol="0">
              <a:spAutoFit/>
            </a:bodyPr>
            <a:lstStyle/>
            <a:p>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Bridge</a:t>
              </a: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5" name="Rectangle: Rounded Corners 4">
            <a:extLst>
              <a:ext uri="{FF2B5EF4-FFF2-40B4-BE49-F238E27FC236}">
                <a16:creationId xmlns:a16="http://schemas.microsoft.com/office/drawing/2014/main" id="{0592CBD2-0582-4FBE-BA0F-0A35401F102A}"/>
              </a:ext>
            </a:extLst>
          </p:cNvPr>
          <p:cNvSpPr/>
          <p:nvPr/>
        </p:nvSpPr>
        <p:spPr>
          <a:xfrm>
            <a:off x="1066800" y="3600390"/>
            <a:ext cx="3901440" cy="400110"/>
          </a:xfrm>
          <a:prstGeom prst="round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EA999C6-09D1-4862-BAEB-E69675955A66}"/>
              </a:ext>
            </a:extLst>
          </p:cNvPr>
          <p:cNvSpPr/>
          <p:nvPr/>
        </p:nvSpPr>
        <p:spPr>
          <a:xfrm>
            <a:off x="1066800" y="5669280"/>
            <a:ext cx="1996440" cy="400110"/>
          </a:xfrm>
          <a:prstGeom prst="round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25511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F2986D6-BBDE-4115-B44A-276E6D28AFDC}"/>
              </a:ext>
            </a:extLst>
          </p:cNvPr>
          <p:cNvGrpSpPr/>
          <p:nvPr/>
        </p:nvGrpSpPr>
        <p:grpSpPr>
          <a:xfrm>
            <a:off x="274320" y="198120"/>
            <a:ext cx="11612880" cy="6431280"/>
            <a:chOff x="274320" y="198120"/>
            <a:chExt cx="11612880" cy="6431280"/>
          </a:xfrm>
        </p:grpSpPr>
        <p:pic>
          <p:nvPicPr>
            <p:cNvPr id="3" name="Picture 2" descr="Text, letter&#10;&#10;Description automatically generated">
              <a:extLst>
                <a:ext uri="{FF2B5EF4-FFF2-40B4-BE49-F238E27FC236}">
                  <a16:creationId xmlns:a16="http://schemas.microsoft.com/office/drawing/2014/main" id="{739ECC92-9FF5-4A87-8100-923C65F304CF}"/>
                </a:ext>
              </a:extLst>
            </p:cNvPr>
            <p:cNvPicPr>
              <a:picLocks noChangeAspect="1"/>
            </p:cNvPicPr>
            <p:nvPr/>
          </p:nvPicPr>
          <p:blipFill rotWithShape="1">
            <a:blip r:embed="rId2">
              <a:extLst>
                <a:ext uri="{28A0092B-C50C-407E-A947-70E740481C1C}">
                  <a14:useLocalDpi xmlns:a14="http://schemas.microsoft.com/office/drawing/2010/main" val="0"/>
                </a:ext>
              </a:extLst>
            </a:blip>
            <a:srcRect l="5364" t="44445" r="5364" b="8443"/>
            <a:stretch/>
          </p:blipFill>
          <p:spPr>
            <a:xfrm>
              <a:off x="274320" y="198120"/>
              <a:ext cx="11612880" cy="6431280"/>
            </a:xfrm>
            <a:prstGeom prst="rect">
              <a:avLst/>
            </a:prstGeom>
          </p:spPr>
        </p:pic>
        <p:sp>
          <p:nvSpPr>
            <p:cNvPr id="8" name="Rectangle 7">
              <a:extLst>
                <a:ext uri="{FF2B5EF4-FFF2-40B4-BE49-F238E27FC236}">
                  <a16:creationId xmlns:a16="http://schemas.microsoft.com/office/drawing/2014/main" id="{E1715CEE-D22B-410C-ABF0-F432278C9D31}"/>
                </a:ext>
              </a:extLst>
            </p:cNvPr>
            <p:cNvSpPr/>
            <p:nvPr/>
          </p:nvSpPr>
          <p:spPr>
            <a:xfrm>
              <a:off x="1463040" y="5670988"/>
              <a:ext cx="943356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C11E3EC6-6B1F-479E-B526-A61BEF7D1D88}"/>
              </a:ext>
            </a:extLst>
          </p:cNvPr>
          <p:cNvSpPr/>
          <p:nvPr/>
        </p:nvSpPr>
        <p:spPr>
          <a:xfrm>
            <a:off x="990600" y="792480"/>
            <a:ext cx="1554480" cy="274320"/>
          </a:xfrm>
          <a:prstGeom prst="round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3AC739A-5866-4894-956C-8AFFE988A249}"/>
              </a:ext>
            </a:extLst>
          </p:cNvPr>
          <p:cNvSpPr/>
          <p:nvPr/>
        </p:nvSpPr>
        <p:spPr>
          <a:xfrm>
            <a:off x="990600" y="5625268"/>
            <a:ext cx="8543772" cy="274320"/>
          </a:xfrm>
          <a:prstGeom prst="round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59F1B27-9747-4157-8E58-DAF0A7B9604B}"/>
              </a:ext>
            </a:extLst>
          </p:cNvPr>
          <p:cNvSpPr/>
          <p:nvPr/>
        </p:nvSpPr>
        <p:spPr>
          <a:xfrm>
            <a:off x="1127760" y="3616657"/>
            <a:ext cx="9936480" cy="274320"/>
          </a:xfrm>
          <a:prstGeom prst="round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DBBDE77-76D5-44B6-846D-72BA256463A0}"/>
              </a:ext>
            </a:extLst>
          </p:cNvPr>
          <p:cNvSpPr/>
          <p:nvPr/>
        </p:nvSpPr>
        <p:spPr>
          <a:xfrm>
            <a:off x="1304772" y="5486747"/>
            <a:ext cx="8229600" cy="504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A0A0A"/>
                </a:solidFill>
                <a:latin typeface="Times New Roman" panose="02020603050405020304" pitchFamily="18" charset="0"/>
                <a:cs typeface="Times New Roman" panose="02020603050405020304" pitchFamily="18" charset="0"/>
              </a:rPr>
              <a:t>Engineers can't </a:t>
            </a:r>
            <a:r>
              <a:rPr lang="en-US" sz="2000" dirty="0" err="1">
                <a:solidFill>
                  <a:srgbClr val="0A0A0A"/>
                </a:solidFill>
                <a:latin typeface="Times New Roman" panose="02020603050405020304" pitchFamily="18" charset="0"/>
                <a:cs typeface="Times New Roman" panose="02020603050405020304" pitchFamily="18" charset="0"/>
              </a:rPr>
              <a:t>realise</a:t>
            </a:r>
            <a:r>
              <a:rPr lang="en-US" sz="2000" dirty="0">
                <a:solidFill>
                  <a:srgbClr val="0A0A0A"/>
                </a:solidFill>
                <a:latin typeface="Times New Roman" panose="02020603050405020304" pitchFamily="18" charset="0"/>
                <a:cs typeface="Times New Roman" panose="02020603050405020304" pitchFamily="18" charset="0"/>
              </a:rPr>
              <a:t> why bridges collapse before doing a complete research.</a:t>
            </a:r>
          </a:p>
        </p:txBody>
      </p:sp>
    </p:spTree>
    <p:extLst>
      <p:ext uri="{BB962C8B-B14F-4D97-AF65-F5344CB8AC3E}">
        <p14:creationId xmlns:p14="http://schemas.microsoft.com/office/powerpoint/2010/main" val="187177669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 letter&#10;&#10;Description automatically generated">
            <a:extLst>
              <a:ext uri="{FF2B5EF4-FFF2-40B4-BE49-F238E27FC236}">
                <a16:creationId xmlns:a16="http://schemas.microsoft.com/office/drawing/2014/main" id="{566CD556-E989-4480-8868-B2BD45198A3B}"/>
              </a:ext>
            </a:extLst>
          </p:cNvPr>
          <p:cNvPicPr>
            <a:picLocks noChangeAspect="1"/>
          </p:cNvPicPr>
          <p:nvPr/>
        </p:nvPicPr>
        <p:blipFill rotWithShape="1">
          <a:blip r:embed="rId2">
            <a:extLst>
              <a:ext uri="{28A0092B-C50C-407E-A947-70E740481C1C}">
                <a14:useLocalDpi xmlns:a14="http://schemas.microsoft.com/office/drawing/2010/main" val="0"/>
              </a:ext>
            </a:extLst>
          </a:blip>
          <a:srcRect l="2536" t="5270" b="47619"/>
          <a:stretch/>
        </p:blipFill>
        <p:spPr>
          <a:xfrm>
            <a:off x="297180" y="205739"/>
            <a:ext cx="11597640" cy="6446521"/>
          </a:xfrm>
          <a:prstGeom prst="rect">
            <a:avLst/>
          </a:prstGeom>
        </p:spPr>
      </p:pic>
      <p:sp>
        <p:nvSpPr>
          <p:cNvPr id="7" name="TextBox 6">
            <a:extLst>
              <a:ext uri="{FF2B5EF4-FFF2-40B4-BE49-F238E27FC236}">
                <a16:creationId xmlns:a16="http://schemas.microsoft.com/office/drawing/2014/main" id="{0193DE8E-36B0-48B8-BEFA-53C47F193576}"/>
              </a:ext>
            </a:extLst>
          </p:cNvPr>
          <p:cNvSpPr txBox="1"/>
          <p:nvPr/>
        </p:nvSpPr>
        <p:spPr>
          <a:xfrm>
            <a:off x="1310640" y="2136755"/>
            <a:ext cx="9860280" cy="707886"/>
          </a:xfrm>
          <a:prstGeom prst="rect">
            <a:avLst/>
          </a:prstGeom>
          <a:solidFill>
            <a:schemeClr val="bg1"/>
          </a:solidFill>
        </p:spPr>
        <p:txBody>
          <a:bodyPr wrap="square">
            <a:spAutoFit/>
          </a:bodyPr>
          <a:lstStyle/>
          <a:p>
            <a:r>
              <a:rPr lang="en-US" sz="2000" dirty="0">
                <a:solidFill>
                  <a:schemeClr val="accent1">
                    <a:lumMod val="50000"/>
                  </a:schemeClr>
                </a:solidFill>
                <a:effectLst>
                  <a:outerShdw blurRad="38100" dist="38100" dir="2700000" algn="tl">
                    <a:srgbClr val="000000">
                      <a:alpha val="43137"/>
                    </a:srgbClr>
                  </a:outerShdw>
                </a:effectLst>
                <a:latin typeface="Amaranth" panose="02000503050000020004" pitchFamily="2" charset="0"/>
              </a:rPr>
              <a:t>Bridges are important links that carry cars, trucks and trains across bodies of water, mountains or other roads. </a:t>
            </a:r>
          </a:p>
        </p:txBody>
      </p:sp>
      <p:sp>
        <p:nvSpPr>
          <p:cNvPr id="9" name="TextBox 8">
            <a:extLst>
              <a:ext uri="{FF2B5EF4-FFF2-40B4-BE49-F238E27FC236}">
                <a16:creationId xmlns:a16="http://schemas.microsoft.com/office/drawing/2014/main" id="{6186688D-4F9A-4F21-889E-4293B826C2B2}"/>
              </a:ext>
            </a:extLst>
          </p:cNvPr>
          <p:cNvSpPr txBox="1"/>
          <p:nvPr/>
        </p:nvSpPr>
        <p:spPr>
          <a:xfrm>
            <a:off x="1310640" y="3428999"/>
            <a:ext cx="10210800" cy="707886"/>
          </a:xfrm>
          <a:prstGeom prst="rect">
            <a:avLst/>
          </a:prstGeom>
          <a:solidFill>
            <a:schemeClr val="bg1"/>
          </a:solidFill>
        </p:spPr>
        <p:txBody>
          <a:bodyPr wrap="square">
            <a:spAutoFit/>
          </a:bodyPr>
          <a:lstStyle/>
          <a:p>
            <a:r>
              <a:rPr lang="en-US" sz="2000" dirty="0">
                <a:solidFill>
                  <a:schemeClr val="accent1">
                    <a:lumMod val="50000"/>
                  </a:schemeClr>
                </a:solidFill>
                <a:effectLst>
                  <a:outerShdw blurRad="38100" dist="38100" dir="2700000" algn="tl">
                    <a:srgbClr val="000000">
                      <a:alpha val="43137"/>
                    </a:srgbClr>
                  </a:outerShdw>
                </a:effectLst>
                <a:latin typeface="Amaranth" panose="02000503050000020004" pitchFamily="2" charset="0"/>
              </a:rPr>
              <a:t>Because bridge collapses can be tragic events, leading to loss of life and serious property damage.</a:t>
            </a:r>
          </a:p>
        </p:txBody>
      </p:sp>
      <p:sp>
        <p:nvSpPr>
          <p:cNvPr id="11" name="TextBox 10">
            <a:extLst>
              <a:ext uri="{FF2B5EF4-FFF2-40B4-BE49-F238E27FC236}">
                <a16:creationId xmlns:a16="http://schemas.microsoft.com/office/drawing/2014/main" id="{B28D234D-576D-4D7C-804D-CE1859040389}"/>
              </a:ext>
            </a:extLst>
          </p:cNvPr>
          <p:cNvSpPr txBox="1"/>
          <p:nvPr/>
        </p:nvSpPr>
        <p:spPr>
          <a:xfrm>
            <a:off x="1310640" y="4566196"/>
            <a:ext cx="10363200" cy="707886"/>
          </a:xfrm>
          <a:prstGeom prst="rect">
            <a:avLst/>
          </a:prstGeom>
          <a:solidFill>
            <a:schemeClr val="bg1"/>
          </a:solidFill>
        </p:spPr>
        <p:txBody>
          <a:bodyPr wrap="square">
            <a:spAutoFit/>
          </a:bodyPr>
          <a:lstStyle/>
          <a:p>
            <a:r>
              <a:rPr lang="en-US" sz="2000" dirty="0">
                <a:solidFill>
                  <a:schemeClr val="accent1">
                    <a:lumMod val="50000"/>
                  </a:schemeClr>
                </a:solidFill>
                <a:effectLst>
                  <a:outerShdw blurRad="38100" dist="38100" dir="2700000" algn="tl">
                    <a:srgbClr val="000000">
                      <a:alpha val="43137"/>
                    </a:srgbClr>
                  </a:outerShdw>
                </a:effectLst>
                <a:latin typeface="Amaranth" panose="02000503050000020004" pitchFamily="2" charset="0"/>
              </a:rPr>
              <a:t>Engineers have learned to design bridges in earthquake zones on areas that are much more resistant to movement.</a:t>
            </a:r>
          </a:p>
        </p:txBody>
      </p:sp>
      <p:sp>
        <p:nvSpPr>
          <p:cNvPr id="13" name="TextBox 12">
            <a:extLst>
              <a:ext uri="{FF2B5EF4-FFF2-40B4-BE49-F238E27FC236}">
                <a16:creationId xmlns:a16="http://schemas.microsoft.com/office/drawing/2014/main" id="{09B0A12F-750C-414D-B9AA-50A489DFB0D3}"/>
              </a:ext>
            </a:extLst>
          </p:cNvPr>
          <p:cNvSpPr txBox="1"/>
          <p:nvPr/>
        </p:nvSpPr>
        <p:spPr>
          <a:xfrm>
            <a:off x="1310640" y="5763116"/>
            <a:ext cx="9860280" cy="707886"/>
          </a:xfrm>
          <a:prstGeom prst="rect">
            <a:avLst/>
          </a:prstGeom>
          <a:solidFill>
            <a:schemeClr val="bg1"/>
          </a:solidFill>
        </p:spPr>
        <p:txBody>
          <a:bodyPr wrap="square">
            <a:spAutoFit/>
          </a:bodyPr>
          <a:lstStyle/>
          <a:p>
            <a:r>
              <a:rPr lang="en-US" sz="2000" dirty="0">
                <a:solidFill>
                  <a:schemeClr val="accent1">
                    <a:lumMod val="50000"/>
                  </a:schemeClr>
                </a:solidFill>
                <a:effectLst>
                  <a:outerShdw blurRad="38100" dist="38100" dir="2700000" algn="tl">
                    <a:srgbClr val="000000">
                      <a:alpha val="43137"/>
                    </a:srgbClr>
                  </a:outerShdw>
                </a:effectLst>
                <a:latin typeface="Amaranth" panose="02000503050000020004" pitchFamily="2" charset="0"/>
              </a:rPr>
              <a:t>Modern technology can detect structural weakness.</a:t>
            </a:r>
          </a:p>
          <a:p>
            <a:endPar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endParaRPr>
          </a:p>
        </p:txBody>
      </p:sp>
    </p:spTree>
    <p:extLst>
      <p:ext uri="{BB962C8B-B14F-4D97-AF65-F5344CB8AC3E}">
        <p14:creationId xmlns:p14="http://schemas.microsoft.com/office/powerpoint/2010/main" val="279559057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33A6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1A0FF-9877-4309-AD7D-DBB19DA3EE80}"/>
              </a:ext>
            </a:extLst>
          </p:cNvPr>
          <p:cNvSpPr txBox="1"/>
          <p:nvPr/>
        </p:nvSpPr>
        <p:spPr>
          <a:xfrm>
            <a:off x="1524000" y="385011"/>
            <a:ext cx="9224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ooper Black" panose="0208090404030B020404" pitchFamily="18" charset="0"/>
                <a:ea typeface="+mn-ea"/>
                <a:cs typeface="+mn-cs"/>
              </a:rPr>
              <a:t>Rubrics of the summary making question</a:t>
            </a:r>
          </a:p>
        </p:txBody>
      </p:sp>
      <p:graphicFrame>
        <p:nvGraphicFramePr>
          <p:cNvPr id="11" name="Table 12">
            <a:extLst>
              <a:ext uri="{FF2B5EF4-FFF2-40B4-BE49-F238E27FC236}">
                <a16:creationId xmlns:a16="http://schemas.microsoft.com/office/drawing/2014/main" id="{3058F988-690F-46ED-85C9-0A588318E3E6}"/>
              </a:ext>
            </a:extLst>
          </p:cNvPr>
          <p:cNvGraphicFramePr>
            <a:graphicFrameLocks noGrp="1"/>
          </p:cNvGraphicFramePr>
          <p:nvPr/>
        </p:nvGraphicFramePr>
        <p:xfrm>
          <a:off x="572168" y="1120718"/>
          <a:ext cx="11010230" cy="1248728"/>
        </p:xfrm>
        <a:graphic>
          <a:graphicData uri="http://schemas.openxmlformats.org/drawingml/2006/table">
            <a:tbl>
              <a:tblPr firstRow="1" bandRow="1">
                <a:tableStyleId>{21E4AEA4-8DFA-4A89-87EB-49C32662AFE0}</a:tableStyleId>
              </a:tblPr>
              <a:tblGrid>
                <a:gridCol w="3213769">
                  <a:extLst>
                    <a:ext uri="{9D8B030D-6E8A-4147-A177-3AD203B41FA5}">
                      <a16:colId xmlns:a16="http://schemas.microsoft.com/office/drawing/2014/main" val="2462049985"/>
                    </a:ext>
                  </a:extLst>
                </a:gridCol>
                <a:gridCol w="1668379">
                  <a:extLst>
                    <a:ext uri="{9D8B030D-6E8A-4147-A177-3AD203B41FA5}">
                      <a16:colId xmlns:a16="http://schemas.microsoft.com/office/drawing/2014/main" val="2687653430"/>
                    </a:ext>
                  </a:extLst>
                </a:gridCol>
                <a:gridCol w="2711116">
                  <a:extLst>
                    <a:ext uri="{9D8B030D-6E8A-4147-A177-3AD203B41FA5}">
                      <a16:colId xmlns:a16="http://schemas.microsoft.com/office/drawing/2014/main" val="3457888931"/>
                    </a:ext>
                  </a:extLst>
                </a:gridCol>
                <a:gridCol w="2486526">
                  <a:extLst>
                    <a:ext uri="{9D8B030D-6E8A-4147-A177-3AD203B41FA5}">
                      <a16:colId xmlns:a16="http://schemas.microsoft.com/office/drawing/2014/main" val="578889451"/>
                    </a:ext>
                  </a:extLst>
                </a:gridCol>
                <a:gridCol w="930440">
                  <a:extLst>
                    <a:ext uri="{9D8B030D-6E8A-4147-A177-3AD203B41FA5}">
                      <a16:colId xmlns:a16="http://schemas.microsoft.com/office/drawing/2014/main" val="1749904178"/>
                    </a:ext>
                  </a:extLst>
                </a:gridCol>
              </a:tblGrid>
              <a:tr h="370840">
                <a:tc>
                  <a:txBody>
                    <a:bodyPr/>
                    <a:lstStyle/>
                    <a:p>
                      <a:pPr algn="ctr">
                        <a:lnSpc>
                          <a:spcPct val="150000"/>
                        </a:lnSpc>
                      </a:pPr>
                      <a:r>
                        <a:rPr lang="en-US" sz="2400" spc="-150" dirty="0">
                          <a:effectLst>
                            <a:outerShdw blurRad="38100" dist="38100" dir="2700000" algn="tl">
                              <a:srgbClr val="000000">
                                <a:alpha val="43137"/>
                              </a:srgbClr>
                            </a:outerShdw>
                          </a:effectLst>
                        </a:rPr>
                        <a:t>Content / relevance of ideas</a:t>
                      </a:r>
                    </a:p>
                  </a:txBody>
                  <a:tcPr/>
                </a:tc>
                <a:tc>
                  <a:txBody>
                    <a:bodyPr/>
                    <a:lstStyle/>
                    <a:p>
                      <a:pPr algn="ctr">
                        <a:lnSpc>
                          <a:spcPct val="150000"/>
                        </a:lnSpc>
                      </a:pPr>
                      <a:r>
                        <a:rPr lang="en-US" sz="2400" spc="-150" dirty="0">
                          <a:effectLst>
                            <a:outerShdw blurRad="38100" dist="38100" dir="2700000" algn="tl">
                              <a:srgbClr val="000000">
                                <a:alpha val="43137"/>
                              </a:srgbClr>
                            </a:outerShdw>
                          </a:effectLst>
                        </a:rPr>
                        <a:t>Paraphrasing </a:t>
                      </a:r>
                    </a:p>
                  </a:txBody>
                  <a:tcPr/>
                </a:tc>
                <a:tc>
                  <a:txBody>
                    <a:bodyPr/>
                    <a:lstStyle/>
                    <a:p>
                      <a:pPr algn="ctr">
                        <a:lnSpc>
                          <a:spcPct val="150000"/>
                        </a:lnSpc>
                      </a:pPr>
                      <a:r>
                        <a:rPr lang="en-US" sz="2400" dirty="0">
                          <a:effectLst>
                            <a:outerShdw blurRad="38100" dist="38100" dir="2700000" algn="tl">
                              <a:srgbClr val="000000">
                                <a:alpha val="43137"/>
                              </a:srgbClr>
                            </a:outerShdw>
                          </a:effectLst>
                        </a:rPr>
                        <a:t>Spelling &amp; grammar</a:t>
                      </a:r>
                    </a:p>
                  </a:txBody>
                  <a:tcPr/>
                </a:tc>
                <a:tc>
                  <a:txBody>
                    <a:bodyPr/>
                    <a:lstStyle/>
                    <a:p>
                      <a:pPr algn="ctr">
                        <a:lnSpc>
                          <a:spcPct val="150000"/>
                        </a:lnSpc>
                      </a:pPr>
                      <a:r>
                        <a:rPr lang="en-US" sz="2400" dirty="0">
                          <a:effectLst>
                            <a:outerShdw blurRad="38100" dist="38100" dir="2700000" algn="tl">
                              <a:srgbClr val="000000">
                                <a:alpha val="43137"/>
                              </a:srgbClr>
                            </a:outerShdw>
                          </a:effectLst>
                        </a:rPr>
                        <a:t>Paragraph format</a:t>
                      </a:r>
                    </a:p>
                  </a:txBody>
                  <a:tcPr/>
                </a:tc>
                <a:tc>
                  <a:txBody>
                    <a:bodyPr/>
                    <a:lstStyle/>
                    <a:p>
                      <a:pPr algn="ctr">
                        <a:lnSpc>
                          <a:spcPct val="150000"/>
                        </a:lnSpc>
                      </a:pPr>
                      <a:r>
                        <a:rPr lang="en-US" sz="2400" dirty="0">
                          <a:effectLst>
                            <a:outerShdw blurRad="38100" dist="38100" dir="2700000" algn="tl">
                              <a:srgbClr val="000000">
                                <a:alpha val="43137"/>
                              </a:srgbClr>
                            </a:outerShdw>
                          </a:effectLst>
                        </a:rPr>
                        <a:t>Total </a:t>
                      </a:r>
                    </a:p>
                  </a:txBody>
                  <a:tcPr/>
                </a:tc>
                <a:extLst>
                  <a:ext uri="{0D108BD9-81ED-4DB2-BD59-A6C34878D82A}">
                    <a16:rowId xmlns:a16="http://schemas.microsoft.com/office/drawing/2014/main" val="4178111280"/>
                  </a:ext>
                </a:extLst>
              </a:tr>
              <a:tr h="370840">
                <a:tc>
                  <a:txBody>
                    <a:bodyPr/>
                    <a:lstStyle/>
                    <a:p>
                      <a:pPr algn="ctr">
                        <a:lnSpc>
                          <a:spcPct val="150000"/>
                        </a:lnSpc>
                      </a:pPr>
                      <a:r>
                        <a:rPr lang="en-US" sz="2800" b="1" dirty="0">
                          <a:effectLst>
                            <a:outerShdw blurRad="38100" dist="38100" dir="2700000" algn="tl">
                              <a:srgbClr val="000000">
                                <a:alpha val="43137"/>
                              </a:srgbClr>
                            </a:outerShdw>
                          </a:effectLst>
                        </a:rPr>
                        <a:t>30</a:t>
                      </a:r>
                    </a:p>
                  </a:txBody>
                  <a:tcPr/>
                </a:tc>
                <a:tc>
                  <a:txBody>
                    <a:bodyPr/>
                    <a:lstStyle/>
                    <a:p>
                      <a:pPr algn="ctr">
                        <a:lnSpc>
                          <a:spcPct val="150000"/>
                        </a:lnSpc>
                      </a:pPr>
                      <a:r>
                        <a:rPr lang="en-US" sz="2800" b="1" dirty="0">
                          <a:effectLst>
                            <a:outerShdw blurRad="38100" dist="38100" dir="2700000" algn="tl">
                              <a:srgbClr val="000000">
                                <a:alpha val="43137"/>
                              </a:srgbClr>
                            </a:outerShdw>
                          </a:effectLst>
                        </a:rPr>
                        <a:t>20</a:t>
                      </a:r>
                    </a:p>
                  </a:txBody>
                  <a:tcPr/>
                </a:tc>
                <a:tc>
                  <a:txBody>
                    <a:bodyPr/>
                    <a:lstStyle/>
                    <a:p>
                      <a:pPr algn="ctr">
                        <a:lnSpc>
                          <a:spcPct val="150000"/>
                        </a:lnSpc>
                      </a:pPr>
                      <a:r>
                        <a:rPr lang="en-US" sz="2800" b="1" dirty="0">
                          <a:effectLst>
                            <a:outerShdw blurRad="38100" dist="38100" dir="2700000" algn="tl">
                              <a:srgbClr val="000000">
                                <a:alpha val="43137"/>
                              </a:srgbClr>
                            </a:outerShdw>
                          </a:effectLst>
                        </a:rPr>
                        <a:t>5</a:t>
                      </a:r>
                    </a:p>
                  </a:txBody>
                  <a:tcPr/>
                </a:tc>
                <a:tc>
                  <a:txBody>
                    <a:bodyPr/>
                    <a:lstStyle/>
                    <a:p>
                      <a:pPr algn="ctr">
                        <a:lnSpc>
                          <a:spcPct val="150000"/>
                        </a:lnSpc>
                      </a:pPr>
                      <a:r>
                        <a:rPr lang="en-US" sz="2800" b="1" dirty="0">
                          <a:effectLst>
                            <a:outerShdw blurRad="38100" dist="38100" dir="2700000" algn="tl">
                              <a:srgbClr val="000000">
                                <a:alpha val="43137"/>
                              </a:srgbClr>
                            </a:outerShdw>
                          </a:effectLst>
                        </a:rPr>
                        <a:t>5</a:t>
                      </a:r>
                    </a:p>
                  </a:txBody>
                  <a:tcPr/>
                </a:tc>
                <a:tc>
                  <a:txBody>
                    <a:bodyPr/>
                    <a:lstStyle/>
                    <a:p>
                      <a:pPr algn="ctr">
                        <a:lnSpc>
                          <a:spcPct val="150000"/>
                        </a:lnSpc>
                      </a:pPr>
                      <a:r>
                        <a:rPr lang="en-US" sz="2800" b="1" dirty="0">
                          <a:effectLst>
                            <a:outerShdw blurRad="38100" dist="38100" dir="2700000" algn="tl">
                              <a:srgbClr val="000000">
                                <a:alpha val="43137"/>
                              </a:srgbClr>
                            </a:outerShdw>
                          </a:effectLst>
                        </a:rPr>
                        <a:t>60</a:t>
                      </a:r>
                    </a:p>
                  </a:txBody>
                  <a:tcPr/>
                </a:tc>
                <a:extLst>
                  <a:ext uri="{0D108BD9-81ED-4DB2-BD59-A6C34878D82A}">
                    <a16:rowId xmlns:a16="http://schemas.microsoft.com/office/drawing/2014/main" val="3391429312"/>
                  </a:ext>
                </a:extLst>
              </a:tr>
            </a:tbl>
          </a:graphicData>
        </a:graphic>
      </p:graphicFrame>
      <p:sp>
        <p:nvSpPr>
          <p:cNvPr id="3" name="Arrow: Down 2">
            <a:extLst>
              <a:ext uri="{FF2B5EF4-FFF2-40B4-BE49-F238E27FC236}">
                <a16:creationId xmlns:a16="http://schemas.microsoft.com/office/drawing/2014/main" id="{B32720D5-CDBF-4982-B054-AA8D04EC5799}"/>
              </a:ext>
            </a:extLst>
          </p:cNvPr>
          <p:cNvSpPr/>
          <p:nvPr/>
        </p:nvSpPr>
        <p:spPr>
          <a:xfrm>
            <a:off x="1885073" y="2377438"/>
            <a:ext cx="534572" cy="942537"/>
          </a:xfrm>
          <a:prstGeom prst="downArrow">
            <a:avLst/>
          </a:prstGeom>
          <a:solidFill>
            <a:srgbClr val="FFD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Down 3">
            <a:extLst>
              <a:ext uri="{FF2B5EF4-FFF2-40B4-BE49-F238E27FC236}">
                <a16:creationId xmlns:a16="http://schemas.microsoft.com/office/drawing/2014/main" id="{92432056-CE9B-4AAA-B644-CCFA0201941E}"/>
              </a:ext>
            </a:extLst>
          </p:cNvPr>
          <p:cNvSpPr/>
          <p:nvPr/>
        </p:nvSpPr>
        <p:spPr>
          <a:xfrm>
            <a:off x="4372707" y="2375090"/>
            <a:ext cx="534572" cy="942537"/>
          </a:xfrm>
          <a:prstGeom prst="downArrow">
            <a:avLst/>
          </a:prstGeom>
          <a:solidFill>
            <a:srgbClr val="FFD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Down 5">
            <a:extLst>
              <a:ext uri="{FF2B5EF4-FFF2-40B4-BE49-F238E27FC236}">
                <a16:creationId xmlns:a16="http://schemas.microsoft.com/office/drawing/2014/main" id="{03072435-EE8C-4BCE-B43A-607D999A9649}"/>
              </a:ext>
            </a:extLst>
          </p:cNvPr>
          <p:cNvSpPr/>
          <p:nvPr/>
        </p:nvSpPr>
        <p:spPr>
          <a:xfrm>
            <a:off x="6511005" y="2375090"/>
            <a:ext cx="534572" cy="942537"/>
          </a:xfrm>
          <a:prstGeom prst="downArrow">
            <a:avLst/>
          </a:prstGeom>
          <a:solidFill>
            <a:srgbClr val="FFD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03FA5050-A144-4CC9-8519-4B74AEB54127}"/>
              </a:ext>
            </a:extLst>
          </p:cNvPr>
          <p:cNvSpPr/>
          <p:nvPr/>
        </p:nvSpPr>
        <p:spPr>
          <a:xfrm>
            <a:off x="9141660" y="2375090"/>
            <a:ext cx="534572" cy="942537"/>
          </a:xfrm>
          <a:prstGeom prst="downArrow">
            <a:avLst/>
          </a:prstGeom>
          <a:solidFill>
            <a:srgbClr val="FFD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B3E2BDFE-D56E-4A47-ADAA-38546F585962}"/>
              </a:ext>
            </a:extLst>
          </p:cNvPr>
          <p:cNvSpPr/>
          <p:nvPr/>
        </p:nvSpPr>
        <p:spPr>
          <a:xfrm>
            <a:off x="572169" y="3317628"/>
            <a:ext cx="2944754" cy="117092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50" normalizeH="0" baseline="0" noProof="0" dirty="0">
                <a:ln>
                  <a:noFill/>
                </a:ln>
                <a:solidFill>
                  <a:srgbClr val="C00000"/>
                </a:solidFill>
                <a:effectLst/>
                <a:uLnTx/>
                <a:uFillTx/>
                <a:latin typeface="Calibri" panose="020F0502020204030204"/>
                <a:ea typeface="+mn-ea"/>
                <a:cs typeface="+mn-cs"/>
              </a:rPr>
              <a:t>Does the summary contain the information written in the original text?</a:t>
            </a:r>
          </a:p>
        </p:txBody>
      </p:sp>
      <p:sp>
        <p:nvSpPr>
          <p:cNvPr id="7" name="Rectangle: Rounded Corners 6">
            <a:extLst>
              <a:ext uri="{FF2B5EF4-FFF2-40B4-BE49-F238E27FC236}">
                <a16:creationId xmlns:a16="http://schemas.microsoft.com/office/drawing/2014/main" id="{588E6B44-3AF6-4510-A051-2C9AC9F5E845}"/>
              </a:ext>
            </a:extLst>
          </p:cNvPr>
          <p:cNvSpPr/>
          <p:nvPr/>
        </p:nvSpPr>
        <p:spPr>
          <a:xfrm>
            <a:off x="3756077" y="3319012"/>
            <a:ext cx="1702190" cy="117092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50" normalizeH="0" baseline="0" noProof="0" dirty="0">
                <a:ln>
                  <a:noFill/>
                </a:ln>
                <a:solidFill>
                  <a:srgbClr val="C00000"/>
                </a:solidFill>
                <a:effectLst/>
                <a:uLnTx/>
                <a:uFillTx/>
                <a:latin typeface="Calibri" panose="020F0502020204030204"/>
                <a:ea typeface="+mn-ea"/>
                <a:cs typeface="+mn-cs"/>
              </a:rPr>
              <a:t>Has the SS used their own words?</a:t>
            </a:r>
          </a:p>
        </p:txBody>
      </p:sp>
      <p:sp>
        <p:nvSpPr>
          <p:cNvPr id="10" name="Rectangle: Rounded Corners 9">
            <a:extLst>
              <a:ext uri="{FF2B5EF4-FFF2-40B4-BE49-F238E27FC236}">
                <a16:creationId xmlns:a16="http://schemas.microsoft.com/office/drawing/2014/main" id="{CCBAB629-11D3-4460-A7BA-7EC3FD244708}"/>
              </a:ext>
            </a:extLst>
          </p:cNvPr>
          <p:cNvSpPr/>
          <p:nvPr/>
        </p:nvSpPr>
        <p:spPr>
          <a:xfrm>
            <a:off x="5622383" y="3315704"/>
            <a:ext cx="2396202" cy="117092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50" normalizeH="0" baseline="0" noProof="0" dirty="0">
                <a:ln>
                  <a:noFill/>
                </a:ln>
                <a:solidFill>
                  <a:srgbClr val="C00000"/>
                </a:solidFill>
                <a:effectLst/>
                <a:uLnTx/>
                <a:uFillTx/>
                <a:latin typeface="Calibri" panose="020F0502020204030204"/>
                <a:ea typeface="+mn-ea"/>
                <a:cs typeface="+mn-cs"/>
              </a:rPr>
              <a:t>Has the SS used and written the words correctly?</a:t>
            </a:r>
          </a:p>
        </p:txBody>
      </p:sp>
      <p:sp>
        <p:nvSpPr>
          <p:cNvPr id="14" name="Rectangle: Rounded Corners 13">
            <a:extLst>
              <a:ext uri="{FF2B5EF4-FFF2-40B4-BE49-F238E27FC236}">
                <a16:creationId xmlns:a16="http://schemas.microsoft.com/office/drawing/2014/main" id="{B117052C-2D1A-4E9D-AF4C-D51A502C2152}"/>
              </a:ext>
            </a:extLst>
          </p:cNvPr>
          <p:cNvSpPr/>
          <p:nvPr/>
        </p:nvSpPr>
        <p:spPr>
          <a:xfrm>
            <a:off x="8210845" y="3315704"/>
            <a:ext cx="2396202" cy="117092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150" normalizeH="0" baseline="0" noProof="0" dirty="0">
                <a:ln>
                  <a:noFill/>
                </a:ln>
                <a:solidFill>
                  <a:srgbClr val="C00000"/>
                </a:solidFill>
                <a:effectLst/>
                <a:uLnTx/>
                <a:uFillTx/>
                <a:latin typeface="Calibri" panose="020F0502020204030204"/>
                <a:ea typeface="+mn-ea"/>
                <a:cs typeface="+mn-cs"/>
              </a:rPr>
              <a:t>Has the student written a 4-sentence paragraph?</a:t>
            </a:r>
          </a:p>
        </p:txBody>
      </p:sp>
      <p:sp>
        <p:nvSpPr>
          <p:cNvPr id="15" name="Rectangle: Rounded Corners 14">
            <a:extLst>
              <a:ext uri="{FF2B5EF4-FFF2-40B4-BE49-F238E27FC236}">
                <a16:creationId xmlns:a16="http://schemas.microsoft.com/office/drawing/2014/main" id="{588FD04F-3DAC-4169-8680-02A6B8122741}"/>
              </a:ext>
            </a:extLst>
          </p:cNvPr>
          <p:cNvSpPr/>
          <p:nvPr/>
        </p:nvSpPr>
        <p:spPr>
          <a:xfrm>
            <a:off x="754473" y="5214847"/>
            <a:ext cx="2110153" cy="70807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546A">
                    <a:lumMod val="50000"/>
                  </a:srgbClr>
                </a:solidFill>
                <a:effectLst/>
                <a:uLnTx/>
                <a:uFillTx/>
                <a:latin typeface="Forte" panose="03060902040502070203" pitchFamily="66" charset="0"/>
                <a:ea typeface="STXingkai" panose="020B0503020204020204" pitchFamily="2" charset="-122"/>
                <a:cs typeface="+mn-cs"/>
              </a:rPr>
              <a:t>Remarks </a:t>
            </a:r>
          </a:p>
        </p:txBody>
      </p:sp>
      <p:sp>
        <p:nvSpPr>
          <p:cNvPr id="16" name="Left Brace 15">
            <a:extLst>
              <a:ext uri="{FF2B5EF4-FFF2-40B4-BE49-F238E27FC236}">
                <a16:creationId xmlns:a16="http://schemas.microsoft.com/office/drawing/2014/main" id="{3982C60B-0820-4749-B0A8-F61E0CF859AB}"/>
              </a:ext>
            </a:extLst>
          </p:cNvPr>
          <p:cNvSpPr/>
          <p:nvPr/>
        </p:nvSpPr>
        <p:spPr>
          <a:xfrm>
            <a:off x="3319975" y="4740813"/>
            <a:ext cx="436102" cy="1731328"/>
          </a:xfrm>
          <a:prstGeom prst="lef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8B9011E-B4A3-4E93-8082-EFC7E28F52AF}"/>
              </a:ext>
            </a:extLst>
          </p:cNvPr>
          <p:cNvSpPr txBox="1"/>
          <p:nvPr/>
        </p:nvSpPr>
        <p:spPr>
          <a:xfrm>
            <a:off x="3756077" y="4740498"/>
            <a:ext cx="676656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FFCC"/>
                </a:solidFill>
                <a:effectLst>
                  <a:outerShdw blurRad="38100" dist="38100" dir="2700000" algn="tl">
                    <a:srgbClr val="000000">
                      <a:alpha val="43137"/>
                    </a:srgbClr>
                  </a:outerShdw>
                </a:effectLst>
                <a:uLnTx/>
                <a:uFillTx/>
                <a:latin typeface="Calibri" panose="020F0502020204030204"/>
                <a:ea typeface="+mn-ea"/>
                <a:cs typeface="+mn-cs"/>
              </a:rPr>
              <a:t>Copying the whole paragraph receives </a:t>
            </a:r>
            <a:r>
              <a:rPr kumimoji="0" lang="en-US" sz="2400" b="1" i="0" u="none" strike="noStrike" kern="1200" cap="none" spc="0" normalizeH="0" baseline="0" noProof="0" dirty="0">
                <a:ln>
                  <a:noFill/>
                </a:ln>
                <a:solidFill>
                  <a:srgbClr val="FFC000">
                    <a:lumMod val="60000"/>
                    <a:lumOff val="40000"/>
                  </a:srgbClr>
                </a:solidFill>
                <a:effectLst>
                  <a:outerShdw blurRad="38100" dist="38100" dir="2700000" algn="tl">
                    <a:srgbClr val="000000">
                      <a:alpha val="43137"/>
                    </a:srgbClr>
                  </a:outerShdw>
                </a:effectLst>
                <a:highlight>
                  <a:srgbClr val="00FF00"/>
                </a:highlight>
                <a:uLnTx/>
                <a:uFillTx/>
                <a:latin typeface="Cooper Black" panose="0208090404030B020404" pitchFamily="18" charset="0"/>
                <a:ea typeface="+mn-ea"/>
                <a:cs typeface="+mn-cs"/>
              </a:rPr>
              <a:t>ZERO</a:t>
            </a:r>
            <a:r>
              <a:rPr kumimoji="0" lang="en-US" sz="2400" b="1" i="0" u="none" strike="noStrike" kern="1200" cap="none" spc="0" normalizeH="0" baseline="0" noProof="0" dirty="0">
                <a:ln>
                  <a:noFill/>
                </a:ln>
                <a:solidFill>
                  <a:srgbClr val="00FFCC"/>
                </a:solidFill>
                <a:effectLst>
                  <a:outerShdw blurRad="38100" dist="38100" dir="2700000" algn="tl">
                    <a:srgbClr val="000000">
                      <a:alpha val="43137"/>
                    </a:srgbClr>
                  </a:outerShdw>
                </a:effectLst>
                <a:uLnTx/>
                <a:uFillTx/>
                <a:latin typeface="Calibri" panose="020F0502020204030204"/>
                <a:ea typeface="+mn-ea"/>
                <a:cs typeface="+mn-cs"/>
              </a:rPr>
              <a:t> . </a:t>
            </a:r>
          </a:p>
        </p:txBody>
      </p:sp>
      <p:sp>
        <p:nvSpPr>
          <p:cNvPr id="19" name="TextBox 18">
            <a:extLst>
              <a:ext uri="{FF2B5EF4-FFF2-40B4-BE49-F238E27FC236}">
                <a16:creationId xmlns:a16="http://schemas.microsoft.com/office/drawing/2014/main" id="{32A4D868-7A5D-42AA-B865-6BE233EF8A8F}"/>
              </a:ext>
            </a:extLst>
          </p:cNvPr>
          <p:cNvSpPr txBox="1"/>
          <p:nvPr/>
        </p:nvSpPr>
        <p:spPr>
          <a:xfrm>
            <a:off x="3756077" y="5168648"/>
            <a:ext cx="676656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FFCC"/>
                </a:solidFill>
                <a:effectLst>
                  <a:outerShdw blurRad="38100" dist="38100" dir="2700000" algn="tl">
                    <a:srgbClr val="000000">
                      <a:alpha val="43137"/>
                    </a:srgbClr>
                  </a:outerShdw>
                </a:effectLst>
                <a:uLnTx/>
                <a:uFillTx/>
                <a:latin typeface="Calibri" panose="020F0502020204030204"/>
                <a:ea typeface="+mn-ea"/>
                <a:cs typeface="+mn-cs"/>
              </a:rPr>
              <a:t>Exceeding the required number of sentences: </a:t>
            </a:r>
          </a:p>
        </p:txBody>
      </p:sp>
      <p:sp>
        <p:nvSpPr>
          <p:cNvPr id="20" name="TextBox 19">
            <a:extLst>
              <a:ext uri="{FF2B5EF4-FFF2-40B4-BE49-F238E27FC236}">
                <a16:creationId xmlns:a16="http://schemas.microsoft.com/office/drawing/2014/main" id="{29E69123-7B35-4E7B-8BF6-54039F678A38}"/>
              </a:ext>
            </a:extLst>
          </p:cNvPr>
          <p:cNvSpPr txBox="1"/>
          <p:nvPr/>
        </p:nvSpPr>
        <p:spPr>
          <a:xfrm>
            <a:off x="4541518" y="5627075"/>
            <a:ext cx="5840932"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99FF66"/>
                </a:solidFill>
                <a:effectLst>
                  <a:outerShdw blurRad="38100" dist="38100" dir="2700000" algn="tl">
                    <a:srgbClr val="000000">
                      <a:alpha val="43137"/>
                    </a:srgbClr>
                  </a:outerShdw>
                </a:effectLst>
                <a:uLnTx/>
                <a:uFillTx/>
                <a:latin typeface="Calibri" panose="020F0502020204030204"/>
                <a:ea typeface="+mn-ea"/>
                <a:cs typeface="+mn-cs"/>
              </a:rPr>
              <a:t>Minus 5 marks for one sentence. </a:t>
            </a:r>
          </a:p>
        </p:txBody>
      </p:sp>
      <p:sp>
        <p:nvSpPr>
          <p:cNvPr id="22" name="TextBox 21">
            <a:extLst>
              <a:ext uri="{FF2B5EF4-FFF2-40B4-BE49-F238E27FC236}">
                <a16:creationId xmlns:a16="http://schemas.microsoft.com/office/drawing/2014/main" id="{09D1B5A7-E023-4A3B-A80F-7D80AD4A367A}"/>
              </a:ext>
            </a:extLst>
          </p:cNvPr>
          <p:cNvSpPr txBox="1"/>
          <p:nvPr/>
        </p:nvSpPr>
        <p:spPr>
          <a:xfrm>
            <a:off x="4555583" y="6010475"/>
            <a:ext cx="6375013"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srgbClr val="99FF66"/>
                </a:solidFill>
                <a:effectLst>
                  <a:outerShdw blurRad="38100" dist="38100" dir="2700000" algn="tl">
                    <a:srgbClr val="000000">
                      <a:alpha val="43137"/>
                    </a:srgbClr>
                  </a:outerShdw>
                </a:effectLst>
                <a:uLnTx/>
                <a:uFillTx/>
                <a:latin typeface="Calibri" panose="020F0502020204030204"/>
                <a:ea typeface="+mn-ea"/>
                <a:cs typeface="+mn-cs"/>
              </a:rPr>
              <a:t>Minus 10 marks for two sentences and above. </a:t>
            </a:r>
          </a:p>
        </p:txBody>
      </p:sp>
      <p:sp>
        <p:nvSpPr>
          <p:cNvPr id="18" name="Rectangle 17">
            <a:extLst>
              <a:ext uri="{FF2B5EF4-FFF2-40B4-BE49-F238E27FC236}">
                <a16:creationId xmlns:a16="http://schemas.microsoft.com/office/drawing/2014/main" id="{03E46B90-EE53-4540-84E1-0EE7D8842752}"/>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94369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1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1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1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1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1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1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125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arn(inVertical)">
                                      <p:cBhvr>
                                        <p:cTn id="82"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8" grpId="0" animBg="1"/>
      <p:bldP spid="5" grpId="0" animBg="1"/>
      <p:bldP spid="7" grpId="0" animBg="1"/>
      <p:bldP spid="10" grpId="0" animBg="1"/>
      <p:bldP spid="14" grpId="0" animBg="1"/>
      <p:bldP spid="15" grpId="0" animBg="1"/>
      <p:bldP spid="16" grpId="0" animBg="1"/>
      <p:bldP spid="17" grpId="0"/>
      <p:bldP spid="19" grpId="0"/>
      <p:bldP spid="20"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7C33D9-FB3E-4562-9CB4-FF738AE439EE}"/>
              </a:ext>
            </a:extLst>
          </p:cNvPr>
          <p:cNvGrpSpPr/>
          <p:nvPr/>
        </p:nvGrpSpPr>
        <p:grpSpPr>
          <a:xfrm>
            <a:off x="304800" y="243840"/>
            <a:ext cx="11582400" cy="6400800"/>
            <a:chOff x="304800" y="243840"/>
            <a:chExt cx="11582400" cy="6400800"/>
          </a:xfrm>
        </p:grpSpPr>
        <p:pic>
          <p:nvPicPr>
            <p:cNvPr id="5" name="Picture 4" descr="Text, letter&#10;&#10;Description automatically generated">
              <a:extLst>
                <a:ext uri="{FF2B5EF4-FFF2-40B4-BE49-F238E27FC236}">
                  <a16:creationId xmlns:a16="http://schemas.microsoft.com/office/drawing/2014/main" id="{566CD556-E989-4480-8868-B2BD45198A3B}"/>
                </a:ext>
              </a:extLst>
            </p:cNvPr>
            <p:cNvPicPr>
              <a:picLocks noChangeAspect="1"/>
            </p:cNvPicPr>
            <p:nvPr/>
          </p:nvPicPr>
          <p:blipFill rotWithShape="1">
            <a:blip r:embed="rId3">
              <a:extLst>
                <a:ext uri="{28A0092B-C50C-407E-A947-70E740481C1C}">
                  <a14:useLocalDpi xmlns:a14="http://schemas.microsoft.com/office/drawing/2010/main" val="0"/>
                </a:ext>
              </a:extLst>
            </a:blip>
            <a:srcRect l="2536" t="51048" b="6063"/>
            <a:stretch/>
          </p:blipFill>
          <p:spPr>
            <a:xfrm>
              <a:off x="304800" y="243840"/>
              <a:ext cx="11582400" cy="6400800"/>
            </a:xfrm>
            <a:prstGeom prst="rect">
              <a:avLst/>
            </a:prstGeom>
          </p:spPr>
        </p:pic>
        <p:pic>
          <p:nvPicPr>
            <p:cNvPr id="14" name="Picture 13" descr="Table&#10;&#10;Description automatically generated">
              <a:extLst>
                <a:ext uri="{FF2B5EF4-FFF2-40B4-BE49-F238E27FC236}">
                  <a16:creationId xmlns:a16="http://schemas.microsoft.com/office/drawing/2014/main" id="{CB86EA1D-6891-4927-9565-16D2A1B50E49}"/>
                </a:ext>
              </a:extLst>
            </p:cNvPr>
            <p:cNvPicPr>
              <a:picLocks noChangeAspect="1"/>
            </p:cNvPicPr>
            <p:nvPr/>
          </p:nvPicPr>
          <p:blipFill rotWithShape="1">
            <a:blip r:embed="rId4">
              <a:extLst>
                <a:ext uri="{28A0092B-C50C-407E-A947-70E740481C1C}">
                  <a14:useLocalDpi xmlns:a14="http://schemas.microsoft.com/office/drawing/2010/main" val="0"/>
                </a:ext>
              </a:extLst>
            </a:blip>
            <a:srcRect l="6971" t="11971" r="6147" b="77753"/>
            <a:stretch/>
          </p:blipFill>
          <p:spPr>
            <a:xfrm>
              <a:off x="737937" y="5422251"/>
              <a:ext cx="11004884" cy="1191910"/>
            </a:xfrm>
            <a:prstGeom prst="rect">
              <a:avLst/>
            </a:prstGeom>
          </p:spPr>
        </p:pic>
      </p:grpSp>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D4A8620-8EBA-495C-9A53-6A1153E639CE}"/>
              </a:ext>
            </a:extLst>
          </p:cNvPr>
          <p:cNvSpPr/>
          <p:nvPr/>
        </p:nvSpPr>
        <p:spPr>
          <a:xfrm>
            <a:off x="2042160" y="3764280"/>
            <a:ext cx="8976360" cy="28956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5E1155-78DB-4733-A7FA-6DC6563A1E76}"/>
              </a:ext>
            </a:extLst>
          </p:cNvPr>
          <p:cNvSpPr/>
          <p:nvPr/>
        </p:nvSpPr>
        <p:spPr>
          <a:xfrm>
            <a:off x="975360" y="4120258"/>
            <a:ext cx="10043160" cy="289560"/>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C243E6-5B40-42B9-9BD0-59C6CE6B8D4E}"/>
              </a:ext>
            </a:extLst>
          </p:cNvPr>
          <p:cNvSpPr/>
          <p:nvPr/>
        </p:nvSpPr>
        <p:spPr>
          <a:xfrm>
            <a:off x="975360" y="4445756"/>
            <a:ext cx="1402080" cy="289560"/>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6597F3-BECC-4BD4-A2CA-846AA2BE0CF2}"/>
              </a:ext>
            </a:extLst>
          </p:cNvPr>
          <p:cNvSpPr/>
          <p:nvPr/>
        </p:nvSpPr>
        <p:spPr>
          <a:xfrm>
            <a:off x="2423160" y="4455539"/>
            <a:ext cx="8595360" cy="279777"/>
          </a:xfrm>
          <a:prstGeom prst="rect">
            <a:avLst/>
          </a:prstGeom>
          <a:solidFill>
            <a:srgbClr val="FF004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BABE6B-8AEA-4E08-9C37-8EA13D4416DE}"/>
              </a:ext>
            </a:extLst>
          </p:cNvPr>
          <p:cNvSpPr/>
          <p:nvPr/>
        </p:nvSpPr>
        <p:spPr>
          <a:xfrm>
            <a:off x="2232660" y="4771254"/>
            <a:ext cx="8785860" cy="28956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CFF9AA-33F2-4010-B2FC-86575DB338DC}"/>
              </a:ext>
            </a:extLst>
          </p:cNvPr>
          <p:cNvSpPr/>
          <p:nvPr/>
        </p:nvSpPr>
        <p:spPr>
          <a:xfrm>
            <a:off x="975360" y="5091295"/>
            <a:ext cx="3383280" cy="28956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66C11D-336E-4B11-B23E-A9D4F75293A7}"/>
              </a:ext>
            </a:extLst>
          </p:cNvPr>
          <p:cNvSpPr txBox="1"/>
          <p:nvPr/>
        </p:nvSpPr>
        <p:spPr>
          <a:xfrm>
            <a:off x="11018520" y="3647817"/>
            <a:ext cx="441960"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maranth" panose="02000503050000020004" pitchFamily="2" charset="0"/>
              </a:rPr>
              <a:t>1</a:t>
            </a:r>
            <a:endParaRPr lang="en-US" b="1" dirty="0">
              <a:solidFill>
                <a:srgbClr val="FF0000"/>
              </a:solidFill>
              <a:effectLst>
                <a:outerShdw blurRad="38100" dist="38100" dir="2700000" algn="tl">
                  <a:srgbClr val="000000">
                    <a:alpha val="43137"/>
                  </a:srgbClr>
                </a:outerShdw>
              </a:effectLst>
              <a:latin typeface="Amaranth" panose="02000503050000020004" pitchFamily="2" charset="0"/>
            </a:endParaRPr>
          </a:p>
        </p:txBody>
      </p:sp>
      <p:sp>
        <p:nvSpPr>
          <p:cNvPr id="11" name="TextBox 10">
            <a:extLst>
              <a:ext uri="{FF2B5EF4-FFF2-40B4-BE49-F238E27FC236}">
                <a16:creationId xmlns:a16="http://schemas.microsoft.com/office/drawing/2014/main" id="{408B3162-E16F-4F50-8DDE-48B5D89D7788}"/>
              </a:ext>
            </a:extLst>
          </p:cNvPr>
          <p:cNvSpPr txBox="1"/>
          <p:nvPr/>
        </p:nvSpPr>
        <p:spPr>
          <a:xfrm>
            <a:off x="11064240" y="3990718"/>
            <a:ext cx="441960"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maranth" panose="02000503050000020004" pitchFamily="2" charset="0"/>
              </a:rPr>
              <a:t>2</a:t>
            </a:r>
            <a:endParaRPr lang="en-US" b="1" dirty="0">
              <a:solidFill>
                <a:srgbClr val="FF0000"/>
              </a:solidFill>
              <a:effectLst>
                <a:outerShdw blurRad="38100" dist="38100" dir="2700000" algn="tl">
                  <a:srgbClr val="000000">
                    <a:alpha val="43137"/>
                  </a:srgbClr>
                </a:outerShdw>
              </a:effectLst>
              <a:latin typeface="Amaranth" panose="02000503050000020004" pitchFamily="2" charset="0"/>
            </a:endParaRPr>
          </a:p>
        </p:txBody>
      </p:sp>
      <p:sp>
        <p:nvSpPr>
          <p:cNvPr id="12" name="TextBox 11">
            <a:extLst>
              <a:ext uri="{FF2B5EF4-FFF2-40B4-BE49-F238E27FC236}">
                <a16:creationId xmlns:a16="http://schemas.microsoft.com/office/drawing/2014/main" id="{F6F159E7-2B28-49CF-AF7C-E23C674410DB}"/>
              </a:ext>
            </a:extLst>
          </p:cNvPr>
          <p:cNvSpPr txBox="1"/>
          <p:nvPr/>
        </p:nvSpPr>
        <p:spPr>
          <a:xfrm>
            <a:off x="11064240" y="4363070"/>
            <a:ext cx="441960"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maranth" panose="02000503050000020004" pitchFamily="2" charset="0"/>
              </a:rPr>
              <a:t>3</a:t>
            </a:r>
            <a:endParaRPr lang="en-US" b="1" dirty="0">
              <a:solidFill>
                <a:srgbClr val="FF0000"/>
              </a:solidFill>
              <a:effectLst>
                <a:outerShdw blurRad="38100" dist="38100" dir="2700000" algn="tl">
                  <a:srgbClr val="000000">
                    <a:alpha val="43137"/>
                  </a:srgbClr>
                </a:outerShdw>
              </a:effectLst>
              <a:latin typeface="Amaranth" panose="02000503050000020004" pitchFamily="2" charset="0"/>
            </a:endParaRPr>
          </a:p>
        </p:txBody>
      </p:sp>
      <p:sp>
        <p:nvSpPr>
          <p:cNvPr id="13" name="TextBox 12">
            <a:extLst>
              <a:ext uri="{FF2B5EF4-FFF2-40B4-BE49-F238E27FC236}">
                <a16:creationId xmlns:a16="http://schemas.microsoft.com/office/drawing/2014/main" id="{BB6A9848-881C-432D-A7D3-2A65B643599B}"/>
              </a:ext>
            </a:extLst>
          </p:cNvPr>
          <p:cNvSpPr txBox="1"/>
          <p:nvPr/>
        </p:nvSpPr>
        <p:spPr>
          <a:xfrm>
            <a:off x="11074794" y="4667940"/>
            <a:ext cx="441960"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Amaranth" panose="02000503050000020004" pitchFamily="2" charset="0"/>
              </a:rPr>
              <a:t>4</a:t>
            </a:r>
            <a:endParaRPr lang="en-US" b="1" dirty="0">
              <a:solidFill>
                <a:srgbClr val="FF0000"/>
              </a:solidFill>
              <a:effectLst>
                <a:outerShdw blurRad="38100" dist="38100" dir="2700000" algn="tl">
                  <a:srgbClr val="000000">
                    <a:alpha val="43137"/>
                  </a:srgbClr>
                </a:outerShdw>
              </a:effectLst>
              <a:latin typeface="Amaranth" panose="02000503050000020004" pitchFamily="2" charset="0"/>
            </a:endParaRPr>
          </a:p>
        </p:txBody>
      </p:sp>
    </p:spTree>
    <p:extLst>
      <p:ext uri="{BB962C8B-B14F-4D97-AF65-F5344CB8AC3E}">
        <p14:creationId xmlns:p14="http://schemas.microsoft.com/office/powerpoint/2010/main" val="203644376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2000"/>
                                        <p:tgtEl>
                                          <p:spTgt spid="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2000"/>
                                        <p:tgtEl>
                                          <p:spTgt spid="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2000"/>
                                        <p:tgtEl>
                                          <p:spTgt spid="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2000"/>
                                        <p:tgtEl>
                                          <p:spTgt spid="9"/>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2000"/>
                                        <p:tgtEl>
                                          <p:spTgt spid="10"/>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3"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995CC5-5A40-42F6-9B42-1252E4FE0264}"/>
              </a:ext>
            </a:extLst>
          </p:cNvPr>
          <p:cNvSpPr/>
          <p:nvPr/>
        </p:nvSpPr>
        <p:spPr>
          <a:xfrm>
            <a:off x="6493412" y="5338893"/>
            <a:ext cx="5449940" cy="789583"/>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EEB8D6C-BFC3-4C0A-A1A9-27D4C58BB3F9}"/>
              </a:ext>
            </a:extLst>
          </p:cNvPr>
          <p:cNvSpPr/>
          <p:nvPr/>
        </p:nvSpPr>
        <p:spPr>
          <a:xfrm>
            <a:off x="1039842" y="5332997"/>
            <a:ext cx="5324743" cy="902380"/>
          </a:xfrm>
          <a:prstGeom prst="roundRect">
            <a:avLst/>
          </a:prstGeom>
          <a:solidFill>
            <a:srgbClr val="FF8B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064AF03-7D78-4DFC-81A1-B4BFFA0CD75D}"/>
              </a:ext>
            </a:extLst>
          </p:cNvPr>
          <p:cNvSpPr/>
          <p:nvPr/>
        </p:nvSpPr>
        <p:spPr>
          <a:xfrm>
            <a:off x="6528522" y="4041166"/>
            <a:ext cx="5449940" cy="890363"/>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1B9635-4D3D-40F1-B42F-0A86DBD961B4}"/>
              </a:ext>
            </a:extLst>
          </p:cNvPr>
          <p:cNvSpPr/>
          <p:nvPr/>
        </p:nvSpPr>
        <p:spPr>
          <a:xfrm>
            <a:off x="1038550" y="4041166"/>
            <a:ext cx="5324743" cy="890363"/>
          </a:xfrm>
          <a:prstGeom prst="roundRect">
            <a:avLst/>
          </a:prstGeom>
          <a:solidFill>
            <a:srgbClr val="FF8B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D33AD7-FFAF-4D6A-8402-D783B26AEA4F}"/>
              </a:ext>
            </a:extLst>
          </p:cNvPr>
          <p:cNvSpPr/>
          <p:nvPr/>
        </p:nvSpPr>
        <p:spPr>
          <a:xfrm>
            <a:off x="6550857" y="2837768"/>
            <a:ext cx="5449940" cy="825693"/>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D20B7C2-4277-40E7-90D0-EF1952293721}"/>
              </a:ext>
            </a:extLst>
          </p:cNvPr>
          <p:cNvSpPr/>
          <p:nvPr/>
        </p:nvSpPr>
        <p:spPr>
          <a:xfrm>
            <a:off x="1097287" y="2770823"/>
            <a:ext cx="5324743" cy="968856"/>
          </a:xfrm>
          <a:prstGeom prst="roundRect">
            <a:avLst/>
          </a:prstGeom>
          <a:solidFill>
            <a:srgbClr val="FF8B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9882652C-8367-42CE-91C7-486D2E2F25E4}"/>
              </a:ext>
            </a:extLst>
          </p:cNvPr>
          <p:cNvSpPr/>
          <p:nvPr/>
        </p:nvSpPr>
        <p:spPr>
          <a:xfrm>
            <a:off x="6550857" y="1587329"/>
            <a:ext cx="5449940" cy="777623"/>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BC838CDB-4AB6-4FA5-A21B-DD1E1EE4462E}"/>
              </a:ext>
            </a:extLst>
          </p:cNvPr>
          <p:cNvSpPr/>
          <p:nvPr/>
        </p:nvSpPr>
        <p:spPr>
          <a:xfrm>
            <a:off x="1057550" y="1587329"/>
            <a:ext cx="5324743" cy="728207"/>
          </a:xfrm>
          <a:prstGeom prst="roundRect">
            <a:avLst/>
          </a:prstGeom>
          <a:solidFill>
            <a:srgbClr val="FF8B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972447C-D2F8-4477-896E-5DF438F30B82}"/>
              </a:ext>
            </a:extLst>
          </p:cNvPr>
          <p:cNvSpPr txBox="1"/>
          <p:nvPr/>
        </p:nvSpPr>
        <p:spPr>
          <a:xfrm>
            <a:off x="182878" y="407963"/>
            <a:ext cx="11910646"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bg1"/>
                </a:solidFill>
                <a:effectLst/>
                <a:uLnTx/>
                <a:uFillTx/>
                <a:latin typeface="Adobe Gothic Std B" panose="020B0800000000000000" pitchFamily="34" charset="-128"/>
                <a:ea typeface="Adobe Gothic Std B" panose="020B0800000000000000" pitchFamily="34" charset="-128"/>
                <a:cs typeface="+mn-cs"/>
              </a:rPr>
              <a:t>Let's paraphrase the highlighted sentences to answer the summary making question:</a:t>
            </a:r>
          </a:p>
        </p:txBody>
      </p:sp>
      <p:sp>
        <p:nvSpPr>
          <p:cNvPr id="28" name="Rectangle 27">
            <a:extLst>
              <a:ext uri="{FF2B5EF4-FFF2-40B4-BE49-F238E27FC236}">
                <a16:creationId xmlns:a16="http://schemas.microsoft.com/office/drawing/2014/main" id="{FF9E8342-A2CA-4BF9-B8A5-6EF178493E65}"/>
              </a:ext>
            </a:extLst>
          </p:cNvPr>
          <p:cNvSpPr/>
          <p:nvPr/>
        </p:nvSpPr>
        <p:spPr>
          <a:xfrm>
            <a:off x="1125415" y="1576451"/>
            <a:ext cx="5324743" cy="724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dirty="0">
                <a:solidFill>
                  <a:schemeClr val="bg1"/>
                </a:solidFill>
                <a:effectLst>
                  <a:outerShdw blurRad="38100" dist="38100" dir="2700000" algn="tl">
                    <a:srgbClr val="000000">
                      <a:alpha val="43137"/>
                    </a:srgbClr>
                  </a:outerShdw>
                </a:effectLst>
                <a:latin typeface="Amaranth" panose="00000500000000000000" pitchFamily="50" charset="0"/>
                <a:ea typeface="Calibri" panose="020F0502020204030204" pitchFamily="34" charset="0"/>
                <a:cs typeface="Arial" panose="020B0604020202020204" pitchFamily="34" charset="0"/>
              </a:rPr>
              <a:t>One purpose of strength training is to build muscles and improve bone density.</a:t>
            </a:r>
          </a:p>
        </p:txBody>
      </p:sp>
      <p:sp>
        <p:nvSpPr>
          <p:cNvPr id="29" name="TextBox 28">
            <a:extLst>
              <a:ext uri="{FF2B5EF4-FFF2-40B4-BE49-F238E27FC236}">
                <a16:creationId xmlns:a16="http://schemas.microsoft.com/office/drawing/2014/main" id="{FF1962B9-3569-4E7B-A46E-F66DAEEDED4D}"/>
              </a:ext>
            </a:extLst>
          </p:cNvPr>
          <p:cNvSpPr txBox="1"/>
          <p:nvPr/>
        </p:nvSpPr>
        <p:spPr>
          <a:xfrm>
            <a:off x="6635140" y="1562409"/>
            <a:ext cx="5494610" cy="738664"/>
          </a:xfrm>
          <a:prstGeom prst="rect">
            <a:avLst/>
          </a:prstGeom>
          <a:noFill/>
        </p:spPr>
        <p:txBody>
          <a:bodyPr wrap="square" rtlCol="0">
            <a:spAutoFit/>
          </a:bodyPr>
          <a:lstStyle/>
          <a:p>
            <a:pPr lvl="0"/>
            <a:r>
              <a:rPr lang="en-US" sz="2100" dirty="0">
                <a:solidFill>
                  <a:srgbClr val="FFFF00"/>
                </a:solidFill>
                <a:effectLst>
                  <a:outerShdw blurRad="38100" dist="38100" dir="2700000" algn="tl">
                    <a:srgbClr val="000000">
                      <a:alpha val="43137"/>
                    </a:srgbClr>
                  </a:outerShdw>
                </a:effectLst>
                <a:latin typeface="Amaranth" panose="00000500000000000000" pitchFamily="50" charset="0"/>
                <a:ea typeface="Calibri" panose="020F0502020204030204" pitchFamily="34" charset="0"/>
                <a:cs typeface="Arial" panose="020B0604020202020204" pitchFamily="34" charset="0"/>
              </a:rPr>
              <a:t>it helps in building your muscles and making your bones stronger. </a:t>
            </a:r>
          </a:p>
        </p:txBody>
      </p:sp>
      <p:sp>
        <p:nvSpPr>
          <p:cNvPr id="31" name="Rectangle 30">
            <a:extLst>
              <a:ext uri="{FF2B5EF4-FFF2-40B4-BE49-F238E27FC236}">
                <a16:creationId xmlns:a16="http://schemas.microsoft.com/office/drawing/2014/main" id="{40E0CFEA-C4D7-416E-86BD-5FCD5CB676C7}"/>
              </a:ext>
            </a:extLst>
          </p:cNvPr>
          <p:cNvSpPr/>
          <p:nvPr/>
        </p:nvSpPr>
        <p:spPr>
          <a:xfrm>
            <a:off x="1125415" y="2816720"/>
            <a:ext cx="5237878" cy="846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100" dirty="0">
                <a:solidFill>
                  <a:schemeClr val="bg1"/>
                </a:solidFill>
                <a:effectLst>
                  <a:outerShdw blurRad="38100" dist="38100" dir="2700000" algn="tl">
                    <a:srgbClr val="000000">
                      <a:alpha val="43137"/>
                    </a:srgbClr>
                  </a:outerShdw>
                </a:effectLst>
                <a:latin typeface="Amaranth" panose="00000500000000000000" pitchFamily="50" charset="0"/>
                <a:ea typeface="Calibri" panose="020F0502020204030204" pitchFamily="34" charset="0"/>
                <a:cs typeface="Arial" panose="020B0604020202020204" pitchFamily="34" charset="0"/>
              </a:rPr>
              <a:t>Strength training increases the strength of ligaments and joint functioning.</a:t>
            </a:r>
          </a:p>
        </p:txBody>
      </p:sp>
      <p:sp>
        <p:nvSpPr>
          <p:cNvPr id="33" name="TextBox 32">
            <a:extLst>
              <a:ext uri="{FF2B5EF4-FFF2-40B4-BE49-F238E27FC236}">
                <a16:creationId xmlns:a16="http://schemas.microsoft.com/office/drawing/2014/main" id="{281CFD55-2DA3-4827-A8B2-0579AC639537}"/>
              </a:ext>
            </a:extLst>
          </p:cNvPr>
          <p:cNvSpPr txBox="1"/>
          <p:nvPr/>
        </p:nvSpPr>
        <p:spPr>
          <a:xfrm>
            <a:off x="6602439" y="2865064"/>
            <a:ext cx="5494610" cy="738664"/>
          </a:xfrm>
          <a:prstGeom prst="rect">
            <a:avLst/>
          </a:prstGeom>
          <a:noFill/>
        </p:spPr>
        <p:txBody>
          <a:bodyPr wrap="square" rtlCol="0">
            <a:spAutoFit/>
          </a:bodyPr>
          <a:lstStyle/>
          <a:p>
            <a:pPr lvl="0"/>
            <a:r>
              <a:rPr lang="en-US" sz="2100" dirty="0">
                <a:solidFill>
                  <a:srgbClr val="FFFF00"/>
                </a:solidFill>
                <a:effectLst>
                  <a:outerShdw blurRad="38100" dist="38100" dir="2700000" algn="tl">
                    <a:srgbClr val="000000">
                      <a:alpha val="43137"/>
                    </a:srgbClr>
                  </a:outerShdw>
                </a:effectLst>
                <a:latin typeface="Amaranth" panose="00000500000000000000" pitchFamily="50" charset="0"/>
                <a:ea typeface="Calibri" panose="020F0502020204030204" pitchFamily="34" charset="0"/>
                <a:cs typeface="Arial" panose="020B0604020202020204" pitchFamily="34" charset="0"/>
              </a:rPr>
              <a:t>it strengthens your joints and makes them function properly.</a:t>
            </a:r>
          </a:p>
        </p:txBody>
      </p:sp>
      <p:sp>
        <p:nvSpPr>
          <p:cNvPr id="35" name="Rectangle 34">
            <a:extLst>
              <a:ext uri="{FF2B5EF4-FFF2-40B4-BE49-F238E27FC236}">
                <a16:creationId xmlns:a16="http://schemas.microsoft.com/office/drawing/2014/main" id="{55BB7536-7155-4022-95C4-7269D8E50B59}"/>
              </a:ext>
            </a:extLst>
          </p:cNvPr>
          <p:cNvSpPr/>
          <p:nvPr/>
        </p:nvSpPr>
        <p:spPr>
          <a:xfrm>
            <a:off x="1174329" y="4075158"/>
            <a:ext cx="5170658" cy="804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100" dirty="0">
                <a:solidFill>
                  <a:schemeClr val="bg1"/>
                </a:solidFill>
                <a:effectLst>
                  <a:outerShdw blurRad="38100" dist="38100" dir="2700000" algn="tl">
                    <a:srgbClr val="000000">
                      <a:alpha val="43137"/>
                    </a:srgbClr>
                  </a:outerShdw>
                </a:effectLst>
                <a:latin typeface="Amaranth" panose="00000500000000000000" pitchFamily="50" charset="0"/>
                <a:ea typeface="Calibri" panose="020F0502020204030204" pitchFamily="34" charset="0"/>
                <a:cs typeface="Arial" panose="020B0604020202020204" pitchFamily="34" charset="0"/>
              </a:rPr>
              <a:t>It can also help raise good cholesterol levels and lower blood sugar levels.</a:t>
            </a:r>
          </a:p>
        </p:txBody>
      </p:sp>
      <p:sp>
        <p:nvSpPr>
          <p:cNvPr id="38" name="TextBox 37">
            <a:extLst>
              <a:ext uri="{FF2B5EF4-FFF2-40B4-BE49-F238E27FC236}">
                <a16:creationId xmlns:a16="http://schemas.microsoft.com/office/drawing/2014/main" id="{AA78BD00-95FE-4261-9A69-C718C10CB684}"/>
              </a:ext>
            </a:extLst>
          </p:cNvPr>
          <p:cNvSpPr txBox="1"/>
          <p:nvPr/>
        </p:nvSpPr>
        <p:spPr>
          <a:xfrm>
            <a:off x="6589484" y="4074985"/>
            <a:ext cx="5260204" cy="738664"/>
          </a:xfrm>
          <a:prstGeom prst="rect">
            <a:avLst/>
          </a:prstGeom>
          <a:noFill/>
        </p:spPr>
        <p:txBody>
          <a:bodyPr wrap="square" rtlCol="0">
            <a:spAutoFit/>
          </a:bodyPr>
          <a:lstStyle/>
          <a:p>
            <a:pPr lvl="0"/>
            <a:r>
              <a:rPr lang="en-US" sz="2100" dirty="0">
                <a:solidFill>
                  <a:srgbClr val="FFFF00"/>
                </a:solidFill>
                <a:effectLst>
                  <a:outerShdw blurRad="38100" dist="38100" dir="2700000" algn="tl">
                    <a:srgbClr val="000000">
                      <a:alpha val="43137"/>
                    </a:srgbClr>
                  </a:outerShdw>
                </a:effectLst>
                <a:latin typeface="Amaranth" panose="00000500000000000000" pitchFamily="50" charset="0"/>
                <a:ea typeface="Calibri" panose="020F0502020204030204" pitchFamily="34" charset="0"/>
                <a:cs typeface="Arial" panose="020B0604020202020204" pitchFamily="34" charset="0"/>
              </a:rPr>
              <a:t>it can increase good cholesterol levels and decrease sugar levels in your blood</a:t>
            </a:r>
          </a:p>
        </p:txBody>
      </p:sp>
      <p:sp>
        <p:nvSpPr>
          <p:cNvPr id="40" name="Rectangle 39">
            <a:extLst>
              <a:ext uri="{FF2B5EF4-FFF2-40B4-BE49-F238E27FC236}">
                <a16:creationId xmlns:a16="http://schemas.microsoft.com/office/drawing/2014/main" id="{A137176F-69E1-4E2F-8640-EF1D8B502E6E}"/>
              </a:ext>
            </a:extLst>
          </p:cNvPr>
          <p:cNvSpPr/>
          <p:nvPr/>
        </p:nvSpPr>
        <p:spPr>
          <a:xfrm>
            <a:off x="1125415" y="5406787"/>
            <a:ext cx="5092505" cy="812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100" dirty="0">
                <a:solidFill>
                  <a:schemeClr val="bg1"/>
                </a:solidFill>
                <a:effectLst>
                  <a:outerShdw blurRad="38100" dist="38100" dir="2700000" algn="tl">
                    <a:srgbClr val="000000">
                      <a:alpha val="43137"/>
                    </a:srgbClr>
                  </a:outerShdw>
                </a:effectLst>
                <a:latin typeface="Amaranth" panose="00000500000000000000" pitchFamily="50" charset="0"/>
                <a:ea typeface="Calibri" panose="020F0502020204030204" pitchFamily="34" charset="0"/>
                <a:cs typeface="Arial" panose="020B0604020202020204" pitchFamily="34" charset="0"/>
              </a:rPr>
              <a:t>its most obvious benefit which is having a slimmer appearance. </a:t>
            </a:r>
          </a:p>
        </p:txBody>
      </p:sp>
      <p:sp>
        <p:nvSpPr>
          <p:cNvPr id="43" name="TextBox 42">
            <a:extLst>
              <a:ext uri="{FF2B5EF4-FFF2-40B4-BE49-F238E27FC236}">
                <a16:creationId xmlns:a16="http://schemas.microsoft.com/office/drawing/2014/main" id="{EB4ABBA8-5396-4ACD-8F83-FAEE89D60E9C}"/>
              </a:ext>
            </a:extLst>
          </p:cNvPr>
          <p:cNvSpPr txBox="1"/>
          <p:nvPr/>
        </p:nvSpPr>
        <p:spPr>
          <a:xfrm>
            <a:off x="6630705" y="5515565"/>
            <a:ext cx="5301295" cy="415498"/>
          </a:xfrm>
          <a:prstGeom prst="rect">
            <a:avLst/>
          </a:prstGeom>
          <a:noFill/>
        </p:spPr>
        <p:txBody>
          <a:bodyPr wrap="square" rtlCol="0">
            <a:spAutoFit/>
          </a:bodyPr>
          <a:lstStyle/>
          <a:p>
            <a:r>
              <a:rPr lang="en-US" sz="2100" dirty="0">
                <a:solidFill>
                  <a:srgbClr val="FFFF00"/>
                </a:solidFill>
                <a:effectLst>
                  <a:outerShdw blurRad="38100" dist="38100" dir="2700000" algn="tl">
                    <a:srgbClr val="000000">
                      <a:alpha val="43137"/>
                    </a:srgbClr>
                  </a:outerShdw>
                </a:effectLst>
                <a:latin typeface="Amaranth" panose="00000500000000000000" pitchFamily="50" charset="0"/>
                <a:ea typeface="Calibri" panose="020F0502020204030204" pitchFamily="34" charset="0"/>
                <a:cs typeface="Arial" panose="020B0604020202020204" pitchFamily="34" charset="0"/>
              </a:rPr>
              <a:t>it helps you to have a fit and slim body. </a:t>
            </a:r>
          </a:p>
        </p:txBody>
      </p:sp>
      <p:sp>
        <p:nvSpPr>
          <p:cNvPr id="44" name="TextBox 43">
            <a:extLst>
              <a:ext uri="{FF2B5EF4-FFF2-40B4-BE49-F238E27FC236}">
                <a16:creationId xmlns:a16="http://schemas.microsoft.com/office/drawing/2014/main" id="{18F5504A-DDCF-4C86-8D1A-7ED93524F418}"/>
              </a:ext>
            </a:extLst>
          </p:cNvPr>
          <p:cNvSpPr txBox="1"/>
          <p:nvPr/>
        </p:nvSpPr>
        <p:spPr>
          <a:xfrm>
            <a:off x="365760" y="1576074"/>
            <a:ext cx="4314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Britannic Bold" panose="020B0903060703020204" pitchFamily="34" charset="0"/>
                <a:ea typeface="+mn-ea"/>
                <a:cs typeface="+mn-cs"/>
              </a:rPr>
              <a:t>1</a:t>
            </a:r>
          </a:p>
        </p:txBody>
      </p:sp>
      <p:sp>
        <p:nvSpPr>
          <p:cNvPr id="45" name="TextBox 44">
            <a:extLst>
              <a:ext uri="{FF2B5EF4-FFF2-40B4-BE49-F238E27FC236}">
                <a16:creationId xmlns:a16="http://schemas.microsoft.com/office/drawing/2014/main" id="{DCB118C0-A18D-431E-9F91-2FE13B887FA0}"/>
              </a:ext>
            </a:extLst>
          </p:cNvPr>
          <p:cNvSpPr txBox="1"/>
          <p:nvPr/>
        </p:nvSpPr>
        <p:spPr>
          <a:xfrm>
            <a:off x="363416" y="3064905"/>
            <a:ext cx="4314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Britannic Bold" panose="020B0903060703020204" pitchFamily="34" charset="0"/>
                <a:ea typeface="+mn-ea"/>
                <a:cs typeface="+mn-cs"/>
              </a:rPr>
              <a:t>2</a:t>
            </a:r>
          </a:p>
        </p:txBody>
      </p:sp>
      <p:sp>
        <p:nvSpPr>
          <p:cNvPr id="46" name="TextBox 45">
            <a:extLst>
              <a:ext uri="{FF2B5EF4-FFF2-40B4-BE49-F238E27FC236}">
                <a16:creationId xmlns:a16="http://schemas.microsoft.com/office/drawing/2014/main" id="{09E6C389-382A-40C9-A527-72883722206D}"/>
              </a:ext>
            </a:extLst>
          </p:cNvPr>
          <p:cNvSpPr txBox="1"/>
          <p:nvPr/>
        </p:nvSpPr>
        <p:spPr>
          <a:xfrm>
            <a:off x="363415" y="4261348"/>
            <a:ext cx="4314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Britannic Bold" panose="020B0903060703020204" pitchFamily="34" charset="0"/>
                <a:ea typeface="+mn-ea"/>
                <a:cs typeface="+mn-cs"/>
              </a:rPr>
              <a:t>3</a:t>
            </a:r>
          </a:p>
        </p:txBody>
      </p:sp>
      <p:sp>
        <p:nvSpPr>
          <p:cNvPr id="47" name="TextBox 46">
            <a:extLst>
              <a:ext uri="{FF2B5EF4-FFF2-40B4-BE49-F238E27FC236}">
                <a16:creationId xmlns:a16="http://schemas.microsoft.com/office/drawing/2014/main" id="{4513EE1D-BAAB-4D84-B1B1-C478AEBC9F93}"/>
              </a:ext>
            </a:extLst>
          </p:cNvPr>
          <p:cNvSpPr txBox="1"/>
          <p:nvPr/>
        </p:nvSpPr>
        <p:spPr>
          <a:xfrm>
            <a:off x="342313" y="5515565"/>
            <a:ext cx="4314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Britannic Bold" panose="020B0903060703020204" pitchFamily="34" charset="0"/>
                <a:ea typeface="+mn-ea"/>
                <a:cs typeface="+mn-cs"/>
              </a:rPr>
              <a:t>4</a:t>
            </a:r>
          </a:p>
        </p:txBody>
      </p:sp>
    </p:spTree>
    <p:extLst>
      <p:ext uri="{BB962C8B-B14F-4D97-AF65-F5344CB8AC3E}">
        <p14:creationId xmlns:p14="http://schemas.microsoft.com/office/powerpoint/2010/main" val="324707019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2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2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2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20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left)">
                                      <p:cBhvr>
                                        <p:cTn id="6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33" grpId="0"/>
      <p:bldP spid="35" grpId="0"/>
      <p:bldP spid="38" grpId="0"/>
      <p:bldP spid="40" grpId="0"/>
      <p:bldP spid="43" grpId="0"/>
      <p:bldP spid="44" grpId="0"/>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able&#10;&#10;Description automatically generated">
            <a:extLst>
              <a:ext uri="{FF2B5EF4-FFF2-40B4-BE49-F238E27FC236}">
                <a16:creationId xmlns:a16="http://schemas.microsoft.com/office/drawing/2014/main" id="{9566C0CA-093F-4B64-A03E-FC9302166543}"/>
              </a:ext>
            </a:extLst>
          </p:cNvPr>
          <p:cNvPicPr>
            <a:picLocks noChangeAspect="1"/>
          </p:cNvPicPr>
          <p:nvPr/>
        </p:nvPicPr>
        <p:blipFill rotWithShape="1">
          <a:blip r:embed="rId3">
            <a:extLst>
              <a:ext uri="{28A0092B-C50C-407E-A947-70E740481C1C}">
                <a14:useLocalDpi xmlns:a14="http://schemas.microsoft.com/office/drawing/2010/main" val="0"/>
              </a:ext>
            </a:extLst>
          </a:blip>
          <a:srcRect t="5048" b="44952"/>
          <a:stretch/>
        </p:blipFill>
        <p:spPr>
          <a:xfrm>
            <a:off x="273329" y="228599"/>
            <a:ext cx="11613871" cy="6400801"/>
          </a:xfrm>
          <a:prstGeom prst="rect">
            <a:avLst/>
          </a:prstGeom>
        </p:spPr>
      </p:pic>
      <p:sp>
        <p:nvSpPr>
          <p:cNvPr id="8" name="TextBox 7">
            <a:extLst>
              <a:ext uri="{FF2B5EF4-FFF2-40B4-BE49-F238E27FC236}">
                <a16:creationId xmlns:a16="http://schemas.microsoft.com/office/drawing/2014/main" id="{04928825-C0B7-4F57-9073-BC04DEBD8887}"/>
              </a:ext>
            </a:extLst>
          </p:cNvPr>
          <p:cNvSpPr txBox="1"/>
          <p:nvPr/>
        </p:nvSpPr>
        <p:spPr>
          <a:xfrm>
            <a:off x="1447800" y="2362200"/>
            <a:ext cx="9646920" cy="2444900"/>
          </a:xfrm>
          <a:prstGeom prst="rect">
            <a:avLst/>
          </a:prstGeom>
          <a:solidFill>
            <a:schemeClr val="bg1"/>
          </a:solidFill>
        </p:spPr>
        <p:txBody>
          <a:bodyPr wrap="square" rtlCol="0">
            <a:spAutoFit/>
          </a:bodyPr>
          <a:lstStyle/>
          <a:p>
            <a:pPr algn="just">
              <a:lnSpc>
                <a:spcPct val="130000"/>
              </a:lnSpc>
            </a:pPr>
            <a:r>
              <a:rPr lang="en-US" sz="2400" dirty="0">
                <a:effectLst>
                  <a:outerShdw blurRad="38100" dist="38100" dir="2700000" algn="tl">
                    <a:srgbClr val="000000">
                      <a:alpha val="43137"/>
                    </a:srgbClr>
                  </a:outerShdw>
                </a:effectLst>
                <a:latin typeface="Amaranth" panose="02000503050000020004" pitchFamily="2" charset="0"/>
              </a:rPr>
              <a:t>         </a:t>
            </a:r>
            <a:r>
              <a:rPr lang="en-US" sz="2400" dirty="0">
                <a:solidFill>
                  <a:srgbClr val="C00000"/>
                </a:solidFill>
                <a:effectLst>
                  <a:outerShdw blurRad="38100" dist="38100" dir="2700000" algn="tl">
                    <a:srgbClr val="000000">
                      <a:alpha val="43137"/>
                    </a:srgbClr>
                  </a:outerShdw>
                </a:effectLst>
                <a:latin typeface="Amaranth" panose="02000503050000020004" pitchFamily="2" charset="0"/>
              </a:rPr>
              <a:t>There are many benefits for strength training, first, it helps in building your muscles and making your bones stronger. Moreover, it strengthens your joints and makes them function properly. Furthermore, it can increase good cholesterol levels and decrease sugar levels in your blood. Finally,  it helps you to have a fit and slim body. </a:t>
            </a:r>
          </a:p>
        </p:txBody>
      </p:sp>
    </p:spTree>
    <p:extLst>
      <p:ext uri="{BB962C8B-B14F-4D97-AF65-F5344CB8AC3E}">
        <p14:creationId xmlns:p14="http://schemas.microsoft.com/office/powerpoint/2010/main" val="10006549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able&#10;&#10;Description automatically generated">
            <a:extLst>
              <a:ext uri="{FF2B5EF4-FFF2-40B4-BE49-F238E27FC236}">
                <a16:creationId xmlns:a16="http://schemas.microsoft.com/office/drawing/2014/main" id="{9566C0CA-093F-4B64-A03E-FC9302166543}"/>
              </a:ext>
            </a:extLst>
          </p:cNvPr>
          <p:cNvPicPr>
            <a:picLocks noChangeAspect="1"/>
          </p:cNvPicPr>
          <p:nvPr/>
        </p:nvPicPr>
        <p:blipFill rotWithShape="1">
          <a:blip r:embed="rId2">
            <a:extLst>
              <a:ext uri="{28A0092B-C50C-407E-A947-70E740481C1C}">
                <a14:useLocalDpi xmlns:a14="http://schemas.microsoft.com/office/drawing/2010/main" val="0"/>
              </a:ext>
            </a:extLst>
          </a:blip>
          <a:srcRect t="54604" b="6507"/>
          <a:stretch/>
        </p:blipFill>
        <p:spPr>
          <a:xfrm>
            <a:off x="289064" y="213360"/>
            <a:ext cx="11613871" cy="6431280"/>
          </a:xfrm>
          <a:prstGeom prst="rect">
            <a:avLst/>
          </a:prstGeom>
        </p:spPr>
      </p:pic>
      <p:sp>
        <p:nvSpPr>
          <p:cNvPr id="2" name="TextBox 1">
            <a:extLst>
              <a:ext uri="{FF2B5EF4-FFF2-40B4-BE49-F238E27FC236}">
                <a16:creationId xmlns:a16="http://schemas.microsoft.com/office/drawing/2014/main" id="{18B6B7FF-EDFA-42CA-9767-E9CAD3C4797E}"/>
              </a:ext>
            </a:extLst>
          </p:cNvPr>
          <p:cNvSpPr txBox="1"/>
          <p:nvPr/>
        </p:nvSpPr>
        <p:spPr>
          <a:xfrm>
            <a:off x="2376448" y="3183263"/>
            <a:ext cx="8747760" cy="830997"/>
          </a:xfrm>
          <a:prstGeom prst="rect">
            <a:avLst/>
          </a:prstGeom>
          <a:solidFill>
            <a:schemeClr val="bg1"/>
          </a:solidFill>
        </p:spPr>
        <p:txBody>
          <a:bodyPr wrap="square" rtlCol="0">
            <a:spAutoFit/>
          </a:bodyPr>
          <a:lstStyle/>
          <a:p>
            <a:r>
              <a:rPr lang="en-US" sz="2400" dirty="0">
                <a:solidFill>
                  <a:srgbClr val="002060"/>
                </a:solidFill>
                <a:effectLst>
                  <a:outerShdw blurRad="38100" dist="38100" dir="2700000" algn="tl">
                    <a:srgbClr val="000000">
                      <a:alpha val="43137"/>
                    </a:srgbClr>
                  </a:outerShdw>
                </a:effectLst>
                <a:latin typeface="Amaranth" panose="02000503050000020004" pitchFamily="2" charset="0"/>
              </a:rPr>
              <a:t>Are you the kind of person who likes challenges and adventures?</a:t>
            </a:r>
            <a:endParaRPr lang="ar-KW" sz="2400" dirty="0">
              <a:solidFill>
                <a:srgbClr val="002060"/>
              </a:solidFill>
              <a:effectLst>
                <a:outerShdw blurRad="38100" dist="38100" dir="2700000" algn="tl">
                  <a:srgbClr val="000000">
                    <a:alpha val="43137"/>
                  </a:srgbClr>
                </a:outerShdw>
              </a:effectLst>
              <a:latin typeface="Amaranth" panose="02000503050000020004" pitchFamily="2" charset="0"/>
            </a:endParaRPr>
          </a:p>
          <a:p>
            <a:endParaRPr lang="en-US" sz="2400" dirty="0">
              <a:solidFill>
                <a:srgbClr val="002060"/>
              </a:solidFill>
              <a:effectLst>
                <a:outerShdw blurRad="38100" dist="38100" dir="2700000" algn="tl">
                  <a:srgbClr val="000000">
                    <a:alpha val="43137"/>
                  </a:srgbClr>
                </a:outerShdw>
              </a:effectLst>
              <a:latin typeface="Amaranth" panose="02000503050000020004" pitchFamily="2" charset="0"/>
            </a:endParaRPr>
          </a:p>
        </p:txBody>
      </p:sp>
      <p:sp>
        <p:nvSpPr>
          <p:cNvPr id="6" name="TextBox 5">
            <a:extLst>
              <a:ext uri="{FF2B5EF4-FFF2-40B4-BE49-F238E27FC236}">
                <a16:creationId xmlns:a16="http://schemas.microsoft.com/office/drawing/2014/main" id="{A8AC5101-AF59-48A6-92D1-A4C2946BA93E}"/>
              </a:ext>
            </a:extLst>
          </p:cNvPr>
          <p:cNvSpPr txBox="1"/>
          <p:nvPr/>
        </p:nvSpPr>
        <p:spPr>
          <a:xfrm>
            <a:off x="2376448" y="4073058"/>
            <a:ext cx="9205952" cy="830997"/>
          </a:xfrm>
          <a:prstGeom prst="rect">
            <a:avLst/>
          </a:prstGeom>
          <a:solidFill>
            <a:schemeClr val="bg1"/>
          </a:solidFill>
        </p:spPr>
        <p:txBody>
          <a:bodyPr wrap="square">
            <a:spAutoFit/>
          </a:bodyPr>
          <a:lstStyle/>
          <a:p>
            <a:r>
              <a:rPr lang="en-US" sz="2400" dirty="0">
                <a:solidFill>
                  <a:srgbClr val="002060"/>
                </a:solidFill>
                <a:effectLst>
                  <a:outerShdw blurRad="38100" dist="38100" dir="2700000" algn="tl">
                    <a:srgbClr val="000000">
                      <a:alpha val="43137"/>
                    </a:srgbClr>
                  </a:outerShdw>
                </a:effectLst>
                <a:latin typeface="Amaranth" panose="02000503050000020004" pitchFamily="2" charset="0"/>
              </a:rPr>
              <a:t>Sure, as I am a member of the Kuwaiti Adventure Club, which includes experienced mountain climbers.</a:t>
            </a:r>
          </a:p>
        </p:txBody>
      </p:sp>
    </p:spTree>
    <p:extLst>
      <p:ext uri="{BB962C8B-B14F-4D97-AF65-F5344CB8AC3E}">
        <p14:creationId xmlns:p14="http://schemas.microsoft.com/office/powerpoint/2010/main" val="79071383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1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5AF64B3A-E6DD-4957-85D4-9060E94AF8FE}"/>
              </a:ext>
            </a:extLst>
          </p:cNvPr>
          <p:cNvPicPr>
            <a:picLocks noChangeAspect="1"/>
          </p:cNvPicPr>
          <p:nvPr/>
        </p:nvPicPr>
        <p:blipFill rotWithShape="1">
          <a:blip r:embed="rId2">
            <a:extLst>
              <a:ext uri="{28A0092B-C50C-407E-A947-70E740481C1C}">
                <a14:useLocalDpi xmlns:a14="http://schemas.microsoft.com/office/drawing/2010/main" val="0"/>
              </a:ext>
            </a:extLst>
          </a:blip>
          <a:srcRect t="24021" b="29333"/>
          <a:stretch/>
        </p:blipFill>
        <p:spPr>
          <a:xfrm>
            <a:off x="334289" y="213360"/>
            <a:ext cx="11568151" cy="6431280"/>
          </a:xfrm>
          <a:prstGeom prst="rect">
            <a:avLst/>
          </a:prstGeom>
        </p:spPr>
      </p:pic>
      <p:sp>
        <p:nvSpPr>
          <p:cNvPr id="2" name="Rectangle 1">
            <a:extLst>
              <a:ext uri="{FF2B5EF4-FFF2-40B4-BE49-F238E27FC236}">
                <a16:creationId xmlns:a16="http://schemas.microsoft.com/office/drawing/2014/main" id="{F0BBF6D9-C696-41DD-BDFD-476A7C800D67}"/>
              </a:ext>
            </a:extLst>
          </p:cNvPr>
          <p:cNvSpPr/>
          <p:nvPr/>
        </p:nvSpPr>
        <p:spPr>
          <a:xfrm>
            <a:off x="8564880" y="2164080"/>
            <a:ext cx="1386840" cy="33528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0DA8E3-CE33-4DBE-8ED4-79D9B1F2A491}"/>
              </a:ext>
            </a:extLst>
          </p:cNvPr>
          <p:cNvSpPr/>
          <p:nvPr/>
        </p:nvSpPr>
        <p:spPr>
          <a:xfrm>
            <a:off x="3779520" y="3093720"/>
            <a:ext cx="1569720" cy="33528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BD3083-CF02-443A-8829-883A577F617A}"/>
              </a:ext>
            </a:extLst>
          </p:cNvPr>
          <p:cNvSpPr/>
          <p:nvPr/>
        </p:nvSpPr>
        <p:spPr>
          <a:xfrm>
            <a:off x="3779520" y="3992880"/>
            <a:ext cx="1569720" cy="33528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8187C2-08BF-44D3-9506-40D4EF73EE4A}"/>
              </a:ext>
            </a:extLst>
          </p:cNvPr>
          <p:cNvSpPr/>
          <p:nvPr/>
        </p:nvSpPr>
        <p:spPr>
          <a:xfrm>
            <a:off x="1325880" y="4922520"/>
            <a:ext cx="1569720" cy="33528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3A64D6-A850-461C-9931-A5C846C9B799}"/>
              </a:ext>
            </a:extLst>
          </p:cNvPr>
          <p:cNvSpPr/>
          <p:nvPr/>
        </p:nvSpPr>
        <p:spPr>
          <a:xfrm>
            <a:off x="8564880" y="6124318"/>
            <a:ext cx="2026920" cy="33528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57441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5AF64B3A-E6DD-4957-85D4-9060E94AF8FE}"/>
              </a:ext>
            </a:extLst>
          </p:cNvPr>
          <p:cNvPicPr>
            <a:picLocks noChangeAspect="1"/>
          </p:cNvPicPr>
          <p:nvPr/>
        </p:nvPicPr>
        <p:blipFill rotWithShape="1">
          <a:blip r:embed="rId2">
            <a:extLst>
              <a:ext uri="{28A0092B-C50C-407E-A947-70E740481C1C}">
                <a14:useLocalDpi xmlns:a14="http://schemas.microsoft.com/office/drawing/2010/main" val="0"/>
              </a:ext>
            </a:extLst>
          </a:blip>
          <a:srcRect t="71112" b="5777"/>
          <a:stretch/>
        </p:blipFill>
        <p:spPr>
          <a:xfrm>
            <a:off x="303809" y="259080"/>
            <a:ext cx="11552911" cy="6309360"/>
          </a:xfrm>
          <a:prstGeom prst="rect">
            <a:avLst/>
          </a:prstGeom>
        </p:spPr>
      </p:pic>
      <p:sp>
        <p:nvSpPr>
          <p:cNvPr id="8" name="TextBox 7">
            <a:extLst>
              <a:ext uri="{FF2B5EF4-FFF2-40B4-BE49-F238E27FC236}">
                <a16:creationId xmlns:a16="http://schemas.microsoft.com/office/drawing/2014/main" id="{C00EC6D0-E31A-44D4-BE06-EC675E996087}"/>
              </a:ext>
            </a:extLst>
          </p:cNvPr>
          <p:cNvSpPr txBox="1"/>
          <p:nvPr/>
        </p:nvSpPr>
        <p:spPr>
          <a:xfrm>
            <a:off x="8534400" y="2034610"/>
            <a:ext cx="190500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latin typeface="Amaranth" panose="02000503050000020004" pitchFamily="2" charset="0"/>
              </a:rPr>
              <a:t>vise versa</a:t>
            </a:r>
          </a:p>
        </p:txBody>
      </p:sp>
      <p:cxnSp>
        <p:nvCxnSpPr>
          <p:cNvPr id="11" name="Straight Connector 10">
            <a:extLst>
              <a:ext uri="{FF2B5EF4-FFF2-40B4-BE49-F238E27FC236}">
                <a16:creationId xmlns:a16="http://schemas.microsoft.com/office/drawing/2014/main" id="{14934C5E-FCAF-4A6A-9114-15331C72859B}"/>
              </a:ext>
            </a:extLst>
          </p:cNvPr>
          <p:cNvCxnSpPr/>
          <p:nvPr/>
        </p:nvCxnSpPr>
        <p:spPr>
          <a:xfrm flipH="1">
            <a:off x="4450080" y="990600"/>
            <a:ext cx="1082040" cy="518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6491407-2E08-4167-9596-3EEC2979F9E1}"/>
              </a:ext>
            </a:extLst>
          </p:cNvPr>
          <p:cNvSpPr txBox="1"/>
          <p:nvPr/>
        </p:nvSpPr>
        <p:spPr>
          <a:xfrm>
            <a:off x="7581900" y="2783860"/>
            <a:ext cx="241554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latin typeface="Amaranth" panose="02000503050000020004" pitchFamily="2" charset="0"/>
              </a:rPr>
              <a:t>reconstruction</a:t>
            </a:r>
          </a:p>
        </p:txBody>
      </p:sp>
      <p:cxnSp>
        <p:nvCxnSpPr>
          <p:cNvPr id="15" name="Straight Connector 14">
            <a:extLst>
              <a:ext uri="{FF2B5EF4-FFF2-40B4-BE49-F238E27FC236}">
                <a16:creationId xmlns:a16="http://schemas.microsoft.com/office/drawing/2014/main" id="{18DA128E-48A5-4BA6-92CF-A877DF279D50}"/>
              </a:ext>
            </a:extLst>
          </p:cNvPr>
          <p:cNvCxnSpPr/>
          <p:nvPr/>
        </p:nvCxnSpPr>
        <p:spPr>
          <a:xfrm flipH="1">
            <a:off x="9137371" y="990600"/>
            <a:ext cx="1082040" cy="518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A1A1BC-CB28-45F9-B8A5-9F6AF4C886D9}"/>
              </a:ext>
            </a:extLst>
          </p:cNvPr>
          <p:cNvSpPr txBox="1"/>
          <p:nvPr/>
        </p:nvSpPr>
        <p:spPr>
          <a:xfrm>
            <a:off x="2095500" y="3561100"/>
            <a:ext cx="241554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latin typeface="Amaranth" panose="02000503050000020004" pitchFamily="2" charset="0"/>
              </a:rPr>
              <a:t>narrates</a:t>
            </a:r>
          </a:p>
        </p:txBody>
      </p:sp>
      <p:cxnSp>
        <p:nvCxnSpPr>
          <p:cNvPr id="17" name="Straight Connector 16">
            <a:extLst>
              <a:ext uri="{FF2B5EF4-FFF2-40B4-BE49-F238E27FC236}">
                <a16:creationId xmlns:a16="http://schemas.microsoft.com/office/drawing/2014/main" id="{234463A7-134F-4026-B70C-EEE7A13485C7}"/>
              </a:ext>
            </a:extLst>
          </p:cNvPr>
          <p:cNvCxnSpPr/>
          <p:nvPr/>
        </p:nvCxnSpPr>
        <p:spPr>
          <a:xfrm flipH="1">
            <a:off x="5809754" y="990600"/>
            <a:ext cx="1082040" cy="518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4FAA50-E184-4193-86CE-E830C252325C}"/>
              </a:ext>
            </a:extLst>
          </p:cNvPr>
          <p:cNvCxnSpPr/>
          <p:nvPr/>
        </p:nvCxnSpPr>
        <p:spPr>
          <a:xfrm flipH="1">
            <a:off x="7415747" y="990600"/>
            <a:ext cx="1082040" cy="518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5848EF3-83FA-4C5E-A82D-DC7B2F1760F8}"/>
              </a:ext>
            </a:extLst>
          </p:cNvPr>
          <p:cNvSpPr txBox="1"/>
          <p:nvPr/>
        </p:nvSpPr>
        <p:spPr>
          <a:xfrm>
            <a:off x="7902931" y="4333360"/>
            <a:ext cx="2415540" cy="523220"/>
          </a:xfrm>
          <a:prstGeom prst="rect">
            <a:avLst/>
          </a:prstGeom>
          <a:noFill/>
        </p:spPr>
        <p:txBody>
          <a:bodyPr wrap="square" rtlCol="0">
            <a:spAutoFit/>
          </a:bodyPr>
          <a:lstStyle/>
          <a:p>
            <a:pPr algn="ctr"/>
            <a:r>
              <a:rPr lang="en-US" sz="2800" spc="-150" dirty="0">
                <a:solidFill>
                  <a:srgbClr val="FF0000"/>
                </a:solidFill>
                <a:effectLst>
                  <a:outerShdw blurRad="38100" dist="38100" dir="2700000" algn="tl">
                    <a:srgbClr val="000000">
                      <a:alpha val="43137"/>
                    </a:srgbClr>
                  </a:outerShdw>
                </a:effectLst>
                <a:latin typeface="Amaranth" panose="02000503050000020004" pitchFamily="2" charset="0"/>
              </a:rPr>
              <a:t>exceptionally</a:t>
            </a:r>
          </a:p>
        </p:txBody>
      </p:sp>
      <p:cxnSp>
        <p:nvCxnSpPr>
          <p:cNvPr id="20" name="Straight Connector 19">
            <a:extLst>
              <a:ext uri="{FF2B5EF4-FFF2-40B4-BE49-F238E27FC236}">
                <a16:creationId xmlns:a16="http://schemas.microsoft.com/office/drawing/2014/main" id="{29E4BB39-B075-4EE3-87A2-774FC3261EFD}"/>
              </a:ext>
            </a:extLst>
          </p:cNvPr>
          <p:cNvCxnSpPr/>
          <p:nvPr/>
        </p:nvCxnSpPr>
        <p:spPr>
          <a:xfrm flipH="1">
            <a:off x="1972590" y="990600"/>
            <a:ext cx="1082040" cy="518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FFEECCB-C030-4318-9DDF-C3B6DBF55A39}"/>
              </a:ext>
            </a:extLst>
          </p:cNvPr>
          <p:cNvSpPr txBox="1"/>
          <p:nvPr/>
        </p:nvSpPr>
        <p:spPr>
          <a:xfrm>
            <a:off x="5532120" y="5143570"/>
            <a:ext cx="190500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latin typeface="Amaranth" panose="02000503050000020004" pitchFamily="2" charset="0"/>
              </a:rPr>
              <a:t>conceals</a:t>
            </a:r>
          </a:p>
        </p:txBody>
      </p:sp>
    </p:spTree>
    <p:extLst>
      <p:ext uri="{BB962C8B-B14F-4D97-AF65-F5344CB8AC3E}">
        <p14:creationId xmlns:p14="http://schemas.microsoft.com/office/powerpoint/2010/main" val="209932375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able&#10;&#10;Description automatically generated with medium confidence">
            <a:extLst>
              <a:ext uri="{FF2B5EF4-FFF2-40B4-BE49-F238E27FC236}">
                <a16:creationId xmlns:a16="http://schemas.microsoft.com/office/drawing/2014/main" id="{47AEE13C-4848-42C9-995A-282159690C19}"/>
              </a:ext>
            </a:extLst>
          </p:cNvPr>
          <p:cNvPicPr>
            <a:picLocks noChangeAspect="1"/>
          </p:cNvPicPr>
          <p:nvPr/>
        </p:nvPicPr>
        <p:blipFill rotWithShape="1">
          <a:blip r:embed="rId2">
            <a:extLst>
              <a:ext uri="{28A0092B-C50C-407E-A947-70E740481C1C}">
                <a14:useLocalDpi xmlns:a14="http://schemas.microsoft.com/office/drawing/2010/main" val="0"/>
              </a:ext>
            </a:extLst>
          </a:blip>
          <a:srcRect l="4421" t="7556" r="9450" b="39555"/>
          <a:stretch/>
        </p:blipFill>
        <p:spPr>
          <a:xfrm>
            <a:off x="274320" y="228600"/>
            <a:ext cx="11582400" cy="6355080"/>
          </a:xfrm>
          <a:prstGeom prst="rect">
            <a:avLst/>
          </a:prstGeom>
        </p:spPr>
      </p:pic>
      <p:sp>
        <p:nvSpPr>
          <p:cNvPr id="6" name="Rectangle 5">
            <a:extLst>
              <a:ext uri="{FF2B5EF4-FFF2-40B4-BE49-F238E27FC236}">
                <a16:creationId xmlns:a16="http://schemas.microsoft.com/office/drawing/2014/main" id="{FE270E2D-83C7-42E6-B6C9-7C7D20A5C4D9}"/>
              </a:ext>
            </a:extLst>
          </p:cNvPr>
          <p:cNvSpPr/>
          <p:nvPr/>
        </p:nvSpPr>
        <p:spPr>
          <a:xfrm>
            <a:off x="6416040" y="2423160"/>
            <a:ext cx="1386840" cy="24384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94D80A-E051-4734-B1D8-57735498CFE0}"/>
              </a:ext>
            </a:extLst>
          </p:cNvPr>
          <p:cNvSpPr/>
          <p:nvPr/>
        </p:nvSpPr>
        <p:spPr>
          <a:xfrm>
            <a:off x="6537960" y="3657600"/>
            <a:ext cx="2865120" cy="24384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0D3C12-DDA0-4494-9FFC-412A8DBDE5E7}"/>
              </a:ext>
            </a:extLst>
          </p:cNvPr>
          <p:cNvSpPr/>
          <p:nvPr/>
        </p:nvSpPr>
        <p:spPr>
          <a:xfrm>
            <a:off x="1417320" y="4876800"/>
            <a:ext cx="1386840" cy="24384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26D882-CFF6-40ED-BF4D-68FB904123D2}"/>
              </a:ext>
            </a:extLst>
          </p:cNvPr>
          <p:cNvSpPr/>
          <p:nvPr/>
        </p:nvSpPr>
        <p:spPr>
          <a:xfrm>
            <a:off x="1325880" y="6035040"/>
            <a:ext cx="1127760" cy="24384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6223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able&#10;&#10;Description automatically generated with medium confidence">
            <a:extLst>
              <a:ext uri="{FF2B5EF4-FFF2-40B4-BE49-F238E27FC236}">
                <a16:creationId xmlns:a16="http://schemas.microsoft.com/office/drawing/2014/main" id="{47AEE13C-4848-42C9-995A-282159690C19}"/>
              </a:ext>
            </a:extLst>
          </p:cNvPr>
          <p:cNvPicPr>
            <a:picLocks noChangeAspect="1"/>
          </p:cNvPicPr>
          <p:nvPr/>
        </p:nvPicPr>
        <p:blipFill rotWithShape="1">
          <a:blip r:embed="rId2">
            <a:extLst>
              <a:ext uri="{28A0092B-C50C-407E-A947-70E740481C1C}">
                <a14:useLocalDpi xmlns:a14="http://schemas.microsoft.com/office/drawing/2010/main" val="0"/>
              </a:ext>
            </a:extLst>
          </a:blip>
          <a:srcRect l="4107" t="61556" r="6307" b="5778"/>
          <a:stretch/>
        </p:blipFill>
        <p:spPr>
          <a:xfrm>
            <a:off x="350520" y="228600"/>
            <a:ext cx="11567160" cy="6400800"/>
          </a:xfrm>
          <a:prstGeom prst="rect">
            <a:avLst/>
          </a:prstGeom>
        </p:spPr>
      </p:pic>
      <p:sp>
        <p:nvSpPr>
          <p:cNvPr id="5" name="TextBox 4">
            <a:extLst>
              <a:ext uri="{FF2B5EF4-FFF2-40B4-BE49-F238E27FC236}">
                <a16:creationId xmlns:a16="http://schemas.microsoft.com/office/drawing/2014/main" id="{E9AF51B2-0AD3-4F62-B0EC-49A6C6D77B93}"/>
              </a:ext>
            </a:extLst>
          </p:cNvPr>
          <p:cNvSpPr txBox="1"/>
          <p:nvPr/>
        </p:nvSpPr>
        <p:spPr>
          <a:xfrm>
            <a:off x="3870960" y="1653610"/>
            <a:ext cx="3261360"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latin typeface="Amaranth" panose="02000503050000020004" pitchFamily="2" charset="0"/>
              </a:rPr>
              <a:t>where I had been.</a:t>
            </a:r>
          </a:p>
        </p:txBody>
      </p:sp>
      <p:sp>
        <p:nvSpPr>
          <p:cNvPr id="6" name="TextBox 5">
            <a:extLst>
              <a:ext uri="{FF2B5EF4-FFF2-40B4-BE49-F238E27FC236}">
                <a16:creationId xmlns:a16="http://schemas.microsoft.com/office/drawing/2014/main" id="{469C5749-DC3D-443A-9B59-BB8F4A076F02}"/>
              </a:ext>
            </a:extLst>
          </p:cNvPr>
          <p:cNvSpPr txBox="1"/>
          <p:nvPr/>
        </p:nvSpPr>
        <p:spPr>
          <a:xfrm>
            <a:off x="1584960" y="2735650"/>
            <a:ext cx="8808720"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latin typeface="Amaranth" panose="02000503050000020004" pitchFamily="2" charset="0"/>
              </a:rPr>
              <a:t>Rarely did the artist pay attention to his agent's advice.</a:t>
            </a:r>
          </a:p>
        </p:txBody>
      </p:sp>
      <p:sp>
        <p:nvSpPr>
          <p:cNvPr id="7" name="TextBox 6">
            <a:extLst>
              <a:ext uri="{FF2B5EF4-FFF2-40B4-BE49-F238E27FC236}">
                <a16:creationId xmlns:a16="http://schemas.microsoft.com/office/drawing/2014/main" id="{9D9DDC6D-B577-48EB-8C3F-72B5AC6EDC33}"/>
              </a:ext>
            </a:extLst>
          </p:cNvPr>
          <p:cNvSpPr txBox="1"/>
          <p:nvPr/>
        </p:nvSpPr>
        <p:spPr>
          <a:xfrm>
            <a:off x="1371600" y="4453047"/>
            <a:ext cx="10287000" cy="461665"/>
          </a:xfrm>
          <a:prstGeom prst="rect">
            <a:avLst/>
          </a:prstGeom>
          <a:solidFill>
            <a:schemeClr val="bg1"/>
          </a:solidFill>
        </p:spPr>
        <p:txBody>
          <a:bodyPr wrap="square" rtlCol="0">
            <a:spAutoFit/>
          </a:bodyPr>
          <a:lstStyle/>
          <a:p>
            <a:r>
              <a:rPr lang="en-US" sz="2400" spc="-150" dirty="0">
                <a:solidFill>
                  <a:srgbClr val="FF0000"/>
                </a:solidFill>
                <a:effectLst>
                  <a:outerShdw blurRad="38100" dist="38100" dir="2700000" algn="tl">
                    <a:srgbClr val="000000">
                      <a:alpha val="43137"/>
                    </a:srgbClr>
                  </a:outerShdw>
                </a:effectLst>
                <a:latin typeface="Amaranth" panose="02000503050000020004" pitchFamily="2" charset="0"/>
              </a:rPr>
              <a:t>The family </a:t>
            </a:r>
            <a:r>
              <a:rPr lang="en-US" sz="2400" u="sng" spc="-150" dirty="0">
                <a:solidFill>
                  <a:srgbClr val="FF0045"/>
                </a:solidFill>
                <a:effectLst>
                  <a:outerShdw blurRad="38100" dist="38100" dir="2700000" algn="tl">
                    <a:srgbClr val="000000">
                      <a:alpha val="43137"/>
                    </a:srgbClr>
                  </a:outerShdw>
                </a:effectLst>
                <a:latin typeface="Amaranth" panose="02000503050000020004" pitchFamily="2" charset="0"/>
              </a:rPr>
              <a:t>had finished </a:t>
            </a:r>
            <a:r>
              <a:rPr lang="en-US" sz="2400" spc="-150" dirty="0">
                <a:solidFill>
                  <a:srgbClr val="FF0000"/>
                </a:solidFill>
                <a:effectLst>
                  <a:outerShdw blurRad="38100" dist="38100" dir="2700000" algn="tl">
                    <a:srgbClr val="000000">
                      <a:alpha val="43137"/>
                    </a:srgbClr>
                  </a:outerShdw>
                </a:effectLst>
                <a:latin typeface="Amaranth" panose="02000503050000020004" pitchFamily="2" charset="0"/>
              </a:rPr>
              <a:t>preparing the food for the party when the guests started arriving.</a:t>
            </a:r>
          </a:p>
        </p:txBody>
      </p:sp>
      <p:sp>
        <p:nvSpPr>
          <p:cNvPr id="8" name="TextBox 7">
            <a:extLst>
              <a:ext uri="{FF2B5EF4-FFF2-40B4-BE49-F238E27FC236}">
                <a16:creationId xmlns:a16="http://schemas.microsoft.com/office/drawing/2014/main" id="{B63604EF-E85B-4261-8E00-EEDD041AE9F7}"/>
              </a:ext>
            </a:extLst>
          </p:cNvPr>
          <p:cNvSpPr txBox="1"/>
          <p:nvPr/>
        </p:nvSpPr>
        <p:spPr>
          <a:xfrm>
            <a:off x="1584960" y="5504310"/>
            <a:ext cx="8808720" cy="523220"/>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latin typeface="Amaranth" panose="02000503050000020004" pitchFamily="2" charset="0"/>
              </a:rPr>
              <a:t>Some money should be saved for a rainy day.</a:t>
            </a:r>
          </a:p>
        </p:txBody>
      </p:sp>
    </p:spTree>
    <p:extLst>
      <p:ext uri="{BB962C8B-B14F-4D97-AF65-F5344CB8AC3E}">
        <p14:creationId xmlns:p14="http://schemas.microsoft.com/office/powerpoint/2010/main" val="273030038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329B7E0-523B-4507-B1AC-E75DBB5A3940}"/>
              </a:ext>
            </a:extLst>
          </p:cNvPr>
          <p:cNvGrpSpPr/>
          <p:nvPr/>
        </p:nvGrpSpPr>
        <p:grpSpPr>
          <a:xfrm>
            <a:off x="288568" y="282807"/>
            <a:ext cx="11613871" cy="6292385"/>
            <a:chOff x="288569" y="243840"/>
            <a:chExt cx="11613871" cy="6292385"/>
          </a:xfrm>
        </p:grpSpPr>
        <p:pic>
          <p:nvPicPr>
            <p:cNvPr id="10" name="Picture 9" descr="Text&#10;&#10;Description automatically generated">
              <a:extLst>
                <a:ext uri="{FF2B5EF4-FFF2-40B4-BE49-F238E27FC236}">
                  <a16:creationId xmlns:a16="http://schemas.microsoft.com/office/drawing/2014/main" id="{B7F90FC5-6C11-4EB0-9C63-F68AC4899A66}"/>
                </a:ext>
              </a:extLst>
            </p:cNvPr>
            <p:cNvPicPr>
              <a:picLocks noChangeAspect="1"/>
            </p:cNvPicPr>
            <p:nvPr/>
          </p:nvPicPr>
          <p:blipFill rotWithShape="1">
            <a:blip r:embed="rId2">
              <a:extLst>
                <a:ext uri="{28A0092B-C50C-407E-A947-70E740481C1C}">
                  <a14:useLocalDpi xmlns:a14="http://schemas.microsoft.com/office/drawing/2010/main" val="0"/>
                </a:ext>
              </a:extLst>
            </a:blip>
            <a:srcRect t="24783" b="69124"/>
            <a:stretch/>
          </p:blipFill>
          <p:spPr>
            <a:xfrm>
              <a:off x="288569" y="4605805"/>
              <a:ext cx="11613871" cy="1112520"/>
            </a:xfrm>
            <a:prstGeom prst="rect">
              <a:avLst/>
            </a:prstGeom>
          </p:spPr>
        </p:pic>
        <p:grpSp>
          <p:nvGrpSpPr>
            <p:cNvPr id="3" name="Group 2">
              <a:extLst>
                <a:ext uri="{FF2B5EF4-FFF2-40B4-BE49-F238E27FC236}">
                  <a16:creationId xmlns:a16="http://schemas.microsoft.com/office/drawing/2014/main" id="{019556F5-0EC9-494A-979C-307EA61C0F3C}"/>
                </a:ext>
              </a:extLst>
            </p:cNvPr>
            <p:cNvGrpSpPr/>
            <p:nvPr/>
          </p:nvGrpSpPr>
          <p:grpSpPr>
            <a:xfrm>
              <a:off x="288569" y="243840"/>
              <a:ext cx="11613871" cy="4361965"/>
              <a:chOff x="288569" y="243840"/>
              <a:chExt cx="11613871" cy="4361965"/>
            </a:xfrm>
          </p:grpSpPr>
          <p:pic>
            <p:nvPicPr>
              <p:cNvPr id="5" name="Picture 4" descr="Text&#10;&#10;Description automatically generated">
                <a:extLst>
                  <a:ext uri="{FF2B5EF4-FFF2-40B4-BE49-F238E27FC236}">
                    <a16:creationId xmlns:a16="http://schemas.microsoft.com/office/drawing/2014/main" id="{9399B3FA-9F8D-45DA-9C66-1C339E207954}"/>
                  </a:ext>
                </a:extLst>
              </p:cNvPr>
              <p:cNvPicPr>
                <a:picLocks noChangeAspect="1"/>
              </p:cNvPicPr>
              <p:nvPr/>
            </p:nvPicPr>
            <p:blipFill rotWithShape="1">
              <a:blip r:embed="rId2">
                <a:extLst>
                  <a:ext uri="{28A0092B-C50C-407E-A947-70E740481C1C}">
                    <a14:useLocalDpi xmlns:a14="http://schemas.microsoft.com/office/drawing/2010/main" val="0"/>
                  </a:ext>
                </a:extLst>
              </a:blip>
              <a:srcRect t="5334" b="75301"/>
              <a:stretch/>
            </p:blipFill>
            <p:spPr>
              <a:xfrm>
                <a:off x="288569" y="243840"/>
                <a:ext cx="11613871" cy="3535680"/>
              </a:xfrm>
              <a:prstGeom prst="rect">
                <a:avLst/>
              </a:prstGeom>
            </p:spPr>
          </p:pic>
          <p:sp>
            <p:nvSpPr>
              <p:cNvPr id="2" name="Rectangle 1">
                <a:extLst>
                  <a:ext uri="{FF2B5EF4-FFF2-40B4-BE49-F238E27FC236}">
                    <a16:creationId xmlns:a16="http://schemas.microsoft.com/office/drawing/2014/main" id="{73EAACA9-786A-4B95-A20F-25F8B803A947}"/>
                  </a:ext>
                </a:extLst>
              </p:cNvPr>
              <p:cNvSpPr/>
              <p:nvPr/>
            </p:nvSpPr>
            <p:spPr>
              <a:xfrm>
                <a:off x="288569" y="3779520"/>
                <a:ext cx="11613871" cy="82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A25E7C67-2A1B-4EF9-8890-E37A5921B11A}"/>
                </a:ext>
              </a:extLst>
            </p:cNvPr>
            <p:cNvSpPr/>
            <p:nvPr/>
          </p:nvSpPr>
          <p:spPr>
            <a:xfrm>
              <a:off x="288569" y="5709940"/>
              <a:ext cx="11613871" cy="82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07CA3B2-0A59-4BFF-A063-9DEC53D0FF3F}"/>
              </a:ext>
            </a:extLst>
          </p:cNvPr>
          <p:cNvSpPr txBox="1"/>
          <p:nvPr/>
        </p:nvSpPr>
        <p:spPr>
          <a:xfrm>
            <a:off x="1416822" y="5201032"/>
            <a:ext cx="10257017" cy="830997"/>
          </a:xfrm>
          <a:prstGeom prst="rect">
            <a:avLst/>
          </a:prstGeom>
          <a:solidFill>
            <a:schemeClr val="bg1"/>
          </a:solid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Amaranth" panose="02000503050000020004" pitchFamily="2" charset="0"/>
              </a:rPr>
              <a:t>Giving reasons: </a:t>
            </a:r>
            <a:r>
              <a:rPr lang="en-US" sz="24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I couldn’t hand my project on time because my computer had   </a:t>
            </a:r>
          </a:p>
          <a:p>
            <a:r>
              <a:rPr lang="en-US" sz="24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                           got a virus.</a:t>
            </a:r>
          </a:p>
        </p:txBody>
      </p:sp>
      <p:sp>
        <p:nvSpPr>
          <p:cNvPr id="7" name="TextBox 6">
            <a:extLst>
              <a:ext uri="{FF2B5EF4-FFF2-40B4-BE49-F238E27FC236}">
                <a16:creationId xmlns:a16="http://schemas.microsoft.com/office/drawing/2014/main" id="{8C3908EC-3F83-4DB2-9043-E4095BF70DF6}"/>
              </a:ext>
            </a:extLst>
          </p:cNvPr>
          <p:cNvSpPr txBox="1"/>
          <p:nvPr/>
        </p:nvSpPr>
        <p:spPr>
          <a:xfrm>
            <a:off x="1416823" y="3295267"/>
            <a:ext cx="10485616" cy="461665"/>
          </a:xfrm>
          <a:prstGeom prst="rect">
            <a:avLst/>
          </a:prstGeom>
          <a:solidFill>
            <a:schemeClr val="bg1"/>
          </a:solid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Amaranth" panose="02000503050000020004" pitchFamily="2" charset="0"/>
              </a:rPr>
              <a:t>Giving advice: </a:t>
            </a:r>
            <a:r>
              <a:rPr lang="en-US" sz="24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If you do this, you will have to improve your language first.</a:t>
            </a:r>
          </a:p>
        </p:txBody>
      </p:sp>
    </p:spTree>
    <p:extLst>
      <p:ext uri="{BB962C8B-B14F-4D97-AF65-F5344CB8AC3E}">
        <p14:creationId xmlns:p14="http://schemas.microsoft.com/office/powerpoint/2010/main" val="164239682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5237F36-FA7C-4B3E-A824-04358551BFD0}"/>
              </a:ext>
            </a:extLst>
          </p:cNvPr>
          <p:cNvGrpSpPr/>
          <p:nvPr/>
        </p:nvGrpSpPr>
        <p:grpSpPr>
          <a:xfrm>
            <a:off x="288565" y="245237"/>
            <a:ext cx="11613878" cy="6399403"/>
            <a:chOff x="288569" y="-565277"/>
            <a:chExt cx="11613878" cy="5856085"/>
          </a:xfrm>
        </p:grpSpPr>
        <p:pic>
          <p:nvPicPr>
            <p:cNvPr id="5" name="Picture 4" descr="Text&#10;&#10;Description automatically generated">
              <a:extLst>
                <a:ext uri="{FF2B5EF4-FFF2-40B4-BE49-F238E27FC236}">
                  <a16:creationId xmlns:a16="http://schemas.microsoft.com/office/drawing/2014/main" id="{9399B3FA-9F8D-45DA-9C66-1C339E207954}"/>
                </a:ext>
              </a:extLst>
            </p:cNvPr>
            <p:cNvPicPr>
              <a:picLocks noChangeAspect="1"/>
            </p:cNvPicPr>
            <p:nvPr/>
          </p:nvPicPr>
          <p:blipFill rotWithShape="1">
            <a:blip r:embed="rId2">
              <a:extLst>
                <a:ext uri="{28A0092B-C50C-407E-A947-70E740481C1C}">
                  <a14:useLocalDpi xmlns:a14="http://schemas.microsoft.com/office/drawing/2010/main" val="0"/>
                </a:ext>
              </a:extLst>
            </a:blip>
            <a:srcRect t="31410" b="62662"/>
            <a:stretch/>
          </p:blipFill>
          <p:spPr>
            <a:xfrm>
              <a:off x="288576" y="1645920"/>
              <a:ext cx="11613871" cy="1399200"/>
            </a:xfrm>
            <a:prstGeom prst="rect">
              <a:avLst/>
            </a:prstGeom>
          </p:spPr>
        </p:pic>
        <p:pic>
          <p:nvPicPr>
            <p:cNvPr id="10" name="Picture 9" descr="Text&#10;&#10;Description automatically generated">
              <a:extLst>
                <a:ext uri="{FF2B5EF4-FFF2-40B4-BE49-F238E27FC236}">
                  <a16:creationId xmlns:a16="http://schemas.microsoft.com/office/drawing/2014/main" id="{09625BE2-7891-46C1-BBA0-BD65097444A3}"/>
                </a:ext>
              </a:extLst>
            </p:cNvPr>
            <p:cNvPicPr>
              <a:picLocks noChangeAspect="1"/>
            </p:cNvPicPr>
            <p:nvPr/>
          </p:nvPicPr>
          <p:blipFill rotWithShape="1">
            <a:blip r:embed="rId2">
              <a:extLst>
                <a:ext uri="{28A0092B-C50C-407E-A947-70E740481C1C}">
                  <a14:useLocalDpi xmlns:a14="http://schemas.microsoft.com/office/drawing/2010/main" val="0"/>
                </a:ext>
              </a:extLst>
            </a:blip>
            <a:srcRect t="5334" b="81754"/>
            <a:stretch/>
          </p:blipFill>
          <p:spPr>
            <a:xfrm>
              <a:off x="288569" y="-565277"/>
              <a:ext cx="11613871" cy="2211197"/>
            </a:xfrm>
            <a:prstGeom prst="rect">
              <a:avLst/>
            </a:prstGeom>
          </p:spPr>
        </p:pic>
        <p:pic>
          <p:nvPicPr>
            <p:cNvPr id="11" name="Picture 10" descr="Text&#10;&#10;Description automatically generated">
              <a:extLst>
                <a:ext uri="{FF2B5EF4-FFF2-40B4-BE49-F238E27FC236}">
                  <a16:creationId xmlns:a16="http://schemas.microsoft.com/office/drawing/2014/main" id="{99A2D905-3804-4BF9-86DB-8D102C64E131}"/>
                </a:ext>
              </a:extLst>
            </p:cNvPr>
            <p:cNvPicPr>
              <a:picLocks noChangeAspect="1"/>
            </p:cNvPicPr>
            <p:nvPr/>
          </p:nvPicPr>
          <p:blipFill rotWithShape="1">
            <a:blip r:embed="rId2">
              <a:extLst>
                <a:ext uri="{28A0092B-C50C-407E-A947-70E740481C1C}">
                  <a14:useLocalDpi xmlns:a14="http://schemas.microsoft.com/office/drawing/2010/main" val="0"/>
                </a:ext>
              </a:extLst>
            </a:blip>
            <a:srcRect t="36516" b="57555"/>
            <a:stretch/>
          </p:blipFill>
          <p:spPr>
            <a:xfrm>
              <a:off x="288573" y="3454870"/>
              <a:ext cx="11613871" cy="1399200"/>
            </a:xfrm>
            <a:prstGeom prst="rect">
              <a:avLst/>
            </a:prstGeom>
          </p:spPr>
        </p:pic>
        <p:sp>
          <p:nvSpPr>
            <p:cNvPr id="12" name="Rectangle 11">
              <a:extLst>
                <a:ext uri="{FF2B5EF4-FFF2-40B4-BE49-F238E27FC236}">
                  <a16:creationId xmlns:a16="http://schemas.microsoft.com/office/drawing/2014/main" id="{9BAFE479-A15A-4839-AFC5-C35FF4E1CA2F}"/>
                </a:ext>
              </a:extLst>
            </p:cNvPr>
            <p:cNvSpPr/>
            <p:nvPr/>
          </p:nvSpPr>
          <p:spPr>
            <a:xfrm>
              <a:off x="288575" y="2642079"/>
              <a:ext cx="11613871" cy="826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F320E8-032A-43C8-B2DB-A8283F5E5ADB}"/>
                </a:ext>
              </a:extLst>
            </p:cNvPr>
            <p:cNvSpPr/>
            <p:nvPr/>
          </p:nvSpPr>
          <p:spPr>
            <a:xfrm>
              <a:off x="288569" y="4812010"/>
              <a:ext cx="11613871" cy="47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4ED20FE-383A-440C-8595-D1CCCCC6622B}"/>
              </a:ext>
            </a:extLst>
          </p:cNvPr>
          <p:cNvSpPr txBox="1"/>
          <p:nvPr/>
        </p:nvSpPr>
        <p:spPr>
          <a:xfrm>
            <a:off x="1401580" y="3365385"/>
            <a:ext cx="10058900" cy="830997"/>
          </a:xfrm>
          <a:prstGeom prst="rect">
            <a:avLst/>
          </a:prstGeom>
          <a:solidFill>
            <a:schemeClr val="bg1"/>
          </a:solid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Amaranth" panose="02000503050000020004" pitchFamily="2" charset="0"/>
              </a:rPr>
              <a:t>Justifying: </a:t>
            </a:r>
            <a:r>
              <a:rPr lang="en-US" sz="24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Please, let me use my mobile phone because I depend mainly on  </a:t>
            </a:r>
          </a:p>
          <a:p>
            <a:r>
              <a:rPr lang="en-US" sz="24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                   it in doing my homework and communicating with my friends. </a:t>
            </a:r>
          </a:p>
        </p:txBody>
      </p:sp>
      <p:sp>
        <p:nvSpPr>
          <p:cNvPr id="9" name="TextBox 8">
            <a:extLst>
              <a:ext uri="{FF2B5EF4-FFF2-40B4-BE49-F238E27FC236}">
                <a16:creationId xmlns:a16="http://schemas.microsoft.com/office/drawing/2014/main" id="{01C65425-26FB-4879-B99F-32F8DB7CD3C6}"/>
              </a:ext>
            </a:extLst>
          </p:cNvPr>
          <p:cNvSpPr txBox="1"/>
          <p:nvPr/>
        </p:nvSpPr>
        <p:spPr>
          <a:xfrm>
            <a:off x="1401580" y="5510860"/>
            <a:ext cx="10500856" cy="830997"/>
          </a:xfrm>
          <a:prstGeom prst="rect">
            <a:avLst/>
          </a:prstGeom>
          <a:solidFill>
            <a:schemeClr val="bg1"/>
          </a:solid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Amaranth" panose="02000503050000020004" pitchFamily="2" charset="0"/>
              </a:rPr>
              <a:t>Agreeing: </a:t>
            </a:r>
            <a:r>
              <a:rPr lang="en-US" sz="24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I totally agree with you. Speeding is the main cause of road  </a:t>
            </a:r>
          </a:p>
          <a:p>
            <a:r>
              <a:rPr lang="en-US" sz="24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                accidents.</a:t>
            </a:r>
          </a:p>
        </p:txBody>
      </p:sp>
    </p:spTree>
    <p:extLst>
      <p:ext uri="{BB962C8B-B14F-4D97-AF65-F5344CB8AC3E}">
        <p14:creationId xmlns:p14="http://schemas.microsoft.com/office/powerpoint/2010/main" val="339885954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447F08-1B17-F24B-8238-BAF9378E7081}"/>
              </a:ext>
            </a:extLst>
          </p:cNvPr>
          <p:cNvSpPr/>
          <p:nvPr/>
        </p:nvSpPr>
        <p:spPr>
          <a:xfrm>
            <a:off x="146533" y="95765"/>
            <a:ext cx="11898935" cy="6666470"/>
          </a:xfrm>
          <a:prstGeom prst="rect">
            <a:avLst/>
          </a:prstGeom>
          <a:noFill/>
          <a:ln w="19050">
            <a:solidFill>
              <a:srgbClr val="E075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A06FC31A-DEAB-4EE0-93BE-06089C102CBE}"/>
              </a:ext>
            </a:extLst>
          </p:cNvPr>
          <p:cNvGrpSpPr/>
          <p:nvPr/>
        </p:nvGrpSpPr>
        <p:grpSpPr>
          <a:xfrm>
            <a:off x="274320" y="228600"/>
            <a:ext cx="11612880" cy="6400800"/>
            <a:chOff x="274320" y="228600"/>
            <a:chExt cx="11612880" cy="6400800"/>
          </a:xfrm>
        </p:grpSpPr>
        <p:pic>
          <p:nvPicPr>
            <p:cNvPr id="3" name="Picture 2" descr="Text&#10;&#10;Description automatically generated">
              <a:extLst>
                <a:ext uri="{FF2B5EF4-FFF2-40B4-BE49-F238E27FC236}">
                  <a16:creationId xmlns:a16="http://schemas.microsoft.com/office/drawing/2014/main" id="{9F54BB3E-1ED7-4E10-8B6D-5010D501F350}"/>
                </a:ext>
              </a:extLst>
            </p:cNvPr>
            <p:cNvPicPr>
              <a:picLocks noChangeAspect="1"/>
            </p:cNvPicPr>
            <p:nvPr/>
          </p:nvPicPr>
          <p:blipFill rotWithShape="1">
            <a:blip r:embed="rId2">
              <a:extLst>
                <a:ext uri="{28A0092B-C50C-407E-A947-70E740481C1C}">
                  <a14:useLocalDpi xmlns:a14="http://schemas.microsoft.com/office/drawing/2010/main" val="0"/>
                </a:ext>
              </a:extLst>
            </a:blip>
            <a:srcRect l="4107" t="44222" r="6936" b="32365"/>
            <a:stretch/>
          </p:blipFill>
          <p:spPr>
            <a:xfrm>
              <a:off x="274320" y="228600"/>
              <a:ext cx="11612880" cy="6400800"/>
            </a:xfrm>
            <a:prstGeom prst="rect">
              <a:avLst/>
            </a:prstGeom>
          </p:spPr>
        </p:pic>
        <p:sp>
          <p:nvSpPr>
            <p:cNvPr id="7" name="Rectangle 6">
              <a:extLst>
                <a:ext uri="{FF2B5EF4-FFF2-40B4-BE49-F238E27FC236}">
                  <a16:creationId xmlns:a16="http://schemas.microsoft.com/office/drawing/2014/main" id="{A4477AA8-3498-40E3-8D7E-5A90CEA3A736}"/>
                </a:ext>
              </a:extLst>
            </p:cNvPr>
            <p:cNvSpPr/>
            <p:nvPr/>
          </p:nvSpPr>
          <p:spPr>
            <a:xfrm>
              <a:off x="1036320" y="2956560"/>
              <a:ext cx="10363200" cy="112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8760DB-3E4E-4C00-B279-460313E89C94}"/>
                </a:ext>
              </a:extLst>
            </p:cNvPr>
            <p:cNvSpPr/>
            <p:nvPr/>
          </p:nvSpPr>
          <p:spPr>
            <a:xfrm>
              <a:off x="1036320" y="5146795"/>
              <a:ext cx="10363200" cy="112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97B8893-6704-45FE-91A6-9684347756CA}"/>
              </a:ext>
            </a:extLst>
          </p:cNvPr>
          <p:cNvSpPr txBox="1"/>
          <p:nvPr/>
        </p:nvSpPr>
        <p:spPr>
          <a:xfrm>
            <a:off x="1188720" y="2782669"/>
            <a:ext cx="3444240" cy="400110"/>
          </a:xfrm>
          <a:prstGeom prst="rect">
            <a:avLst/>
          </a:prstGeom>
          <a:noFill/>
        </p:spPr>
        <p:txBody>
          <a:bodyPr wrap="square" rtlCol="0">
            <a:spAutoFit/>
          </a:bodyPr>
          <a:lstStyle/>
          <a:p>
            <a:r>
              <a:rPr lang="en-US" sz="2000" b="1" dirty="0">
                <a:solidFill>
                  <a:srgbClr val="FF0000"/>
                </a:solidFill>
                <a:latin typeface="Amaranth" panose="02000503050000020004" pitchFamily="2" charset="0"/>
              </a:rPr>
              <a:t>We can show them respect</a:t>
            </a:r>
          </a:p>
        </p:txBody>
      </p:sp>
      <p:sp>
        <p:nvSpPr>
          <p:cNvPr id="12" name="TextBox 11">
            <a:extLst>
              <a:ext uri="{FF2B5EF4-FFF2-40B4-BE49-F238E27FC236}">
                <a16:creationId xmlns:a16="http://schemas.microsoft.com/office/drawing/2014/main" id="{A0B45D74-8CC2-47A7-92D5-1029A67B591E}"/>
              </a:ext>
            </a:extLst>
          </p:cNvPr>
          <p:cNvSpPr txBox="1"/>
          <p:nvPr/>
        </p:nvSpPr>
        <p:spPr>
          <a:xfrm>
            <a:off x="1219200" y="3182779"/>
            <a:ext cx="10607040" cy="1323439"/>
          </a:xfrm>
          <a:prstGeom prst="rect">
            <a:avLst/>
          </a:prstGeom>
          <a:noFill/>
        </p:spPr>
        <p:txBody>
          <a:bodyPr wrap="square">
            <a:spAutoFit/>
          </a:bodyPr>
          <a:lstStyle/>
          <a:p>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By helping them to do simple tasks.                                By standing when they enter a room.</a:t>
            </a:r>
          </a:p>
          <a:p>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By holding doors open for them.                                      By listening carefully to their advice.</a:t>
            </a:r>
          </a:p>
          <a:p>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By lowering your voice when talking to them.               By treating them in a friendly way.</a:t>
            </a:r>
          </a:p>
          <a:p>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By not interrupting them while talking.</a:t>
            </a:r>
          </a:p>
        </p:txBody>
      </p:sp>
      <p:sp>
        <p:nvSpPr>
          <p:cNvPr id="13" name="TextBox 12">
            <a:extLst>
              <a:ext uri="{FF2B5EF4-FFF2-40B4-BE49-F238E27FC236}">
                <a16:creationId xmlns:a16="http://schemas.microsoft.com/office/drawing/2014/main" id="{0DB569AE-9C3C-4BCF-BF07-09AB7774FCEC}"/>
              </a:ext>
            </a:extLst>
          </p:cNvPr>
          <p:cNvSpPr txBox="1"/>
          <p:nvPr/>
        </p:nvSpPr>
        <p:spPr>
          <a:xfrm>
            <a:off x="1203960" y="4905851"/>
            <a:ext cx="4876800" cy="400110"/>
          </a:xfrm>
          <a:prstGeom prst="rect">
            <a:avLst/>
          </a:prstGeom>
          <a:noFill/>
        </p:spPr>
        <p:txBody>
          <a:bodyPr wrap="square" rtlCol="0">
            <a:spAutoFit/>
          </a:bodyPr>
          <a:lstStyle/>
          <a:p>
            <a:r>
              <a:rPr lang="en-US" sz="2000" b="1" dirty="0">
                <a:solidFill>
                  <a:srgbClr val="FF0000"/>
                </a:solidFill>
                <a:latin typeface="Amaranth" panose="02000503050000020004" pitchFamily="2" charset="0"/>
              </a:rPr>
              <a:t>Some people like to settle down in a city </a:t>
            </a:r>
          </a:p>
        </p:txBody>
      </p:sp>
      <p:sp>
        <p:nvSpPr>
          <p:cNvPr id="15" name="TextBox 14">
            <a:extLst>
              <a:ext uri="{FF2B5EF4-FFF2-40B4-BE49-F238E27FC236}">
                <a16:creationId xmlns:a16="http://schemas.microsoft.com/office/drawing/2014/main" id="{040A7A67-EC89-47DF-89E4-7F691FE7CE57}"/>
              </a:ext>
            </a:extLst>
          </p:cNvPr>
          <p:cNvSpPr txBox="1"/>
          <p:nvPr/>
        </p:nvSpPr>
        <p:spPr>
          <a:xfrm>
            <a:off x="1240308" y="5284818"/>
            <a:ext cx="10363200" cy="1323439"/>
          </a:xfrm>
          <a:prstGeom prst="rect">
            <a:avLst/>
          </a:prstGeom>
          <a:noFill/>
        </p:spPr>
        <p:txBody>
          <a:bodyPr wrap="square">
            <a:spAutoFit/>
          </a:bodyPr>
          <a:lstStyle/>
          <a:p>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seek better jobs.                                                          To enjoy better services.      </a:t>
            </a:r>
          </a:p>
          <a:p>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enjoy modern &amp; comfortable life.                               To enjoy better health care.     </a:t>
            </a:r>
          </a:p>
          <a:p>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enjoy better life conditions.                                        To enjoy better education.                </a:t>
            </a:r>
          </a:p>
          <a:p>
            <a:r>
              <a:rPr lang="en-US" sz="2000" dirty="0">
                <a:solidFill>
                  <a:schemeClr val="tx2">
                    <a:lumMod val="50000"/>
                  </a:schemeClr>
                </a:solidFill>
                <a:effectLst>
                  <a:outerShdw blurRad="38100" dist="38100" dir="2700000" algn="tl">
                    <a:srgbClr val="000000">
                      <a:alpha val="43137"/>
                    </a:srgbClr>
                  </a:outerShdw>
                </a:effectLst>
                <a:latin typeface="Amaranth" panose="02000503050000020004" pitchFamily="2" charset="0"/>
              </a:rPr>
              <a:t>To enjoy fun places.     </a:t>
            </a:r>
          </a:p>
        </p:txBody>
      </p:sp>
    </p:spTree>
    <p:extLst>
      <p:ext uri="{BB962C8B-B14F-4D97-AF65-F5344CB8AC3E}">
        <p14:creationId xmlns:p14="http://schemas.microsoft.com/office/powerpoint/2010/main" val="1006169276"/>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21976563"/>
</p:tagLst>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3252</TotalTime>
  <Words>1033</Words>
  <Application>Microsoft Office PowerPoint</Application>
  <PresentationFormat>Widescreen</PresentationFormat>
  <Paragraphs>126</Paragraphs>
  <Slides>29</Slides>
  <Notes>2</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6_Office Theme</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Metawea</dc:creator>
  <cp:lastModifiedBy>Niazi Triki</cp:lastModifiedBy>
  <cp:revision>173</cp:revision>
  <dcterms:created xsi:type="dcterms:W3CDTF">2021-01-15T14:48:41Z</dcterms:created>
  <dcterms:modified xsi:type="dcterms:W3CDTF">2021-05-04T17:29:22Z</dcterms:modified>
</cp:coreProperties>
</file>