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5" r:id="rId2"/>
    <p:sldId id="257" r:id="rId3"/>
    <p:sldId id="258" r:id="rId4"/>
    <p:sldId id="259" r:id="rId5"/>
    <p:sldId id="272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5" autoAdjust="0"/>
    <p:restoredTop sz="94681"/>
  </p:normalViewPr>
  <p:slideViewPr>
    <p:cSldViewPr>
      <p:cViewPr varScale="1">
        <p:scale>
          <a:sx n="91" d="100"/>
          <a:sy n="91" d="100"/>
        </p:scale>
        <p:origin x="6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6266D-B31E-484D-9215-4F9ADCC04483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68D99-EDFA-4E25-A07A-F79E5941727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95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1A87-864D-4C32-B8C3-75C5817C3029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534-9657-43CD-82BA-E93BC81F6A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6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1A87-864D-4C32-B8C3-75C5817C3029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534-9657-43CD-82BA-E93BC81F6A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0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1A87-864D-4C32-B8C3-75C5817C3029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534-9657-43CD-82BA-E93BC81F6A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14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1A87-864D-4C32-B8C3-75C5817C3029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534-9657-43CD-82BA-E93BC81F6A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7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1A87-864D-4C32-B8C3-75C5817C3029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534-9657-43CD-82BA-E93BC81F6A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88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1A87-864D-4C32-B8C3-75C5817C3029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534-9657-43CD-82BA-E93BC81F6A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85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1A87-864D-4C32-B8C3-75C5817C3029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534-9657-43CD-82BA-E93BC81F6A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66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1A87-864D-4C32-B8C3-75C5817C3029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534-9657-43CD-82BA-E93BC81F6A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55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1A87-864D-4C32-B8C3-75C5817C3029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534-9657-43CD-82BA-E93BC81F6A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31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1A87-864D-4C32-B8C3-75C5817C3029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534-9657-43CD-82BA-E93BC81F6A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31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1A87-864D-4C32-B8C3-75C5817C3029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C534-9657-43CD-82BA-E93BC81F6A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23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1A87-864D-4C32-B8C3-75C5817C3029}" type="datetimeFigureOut">
              <a:rPr lang="fr-FR" smtClean="0"/>
              <a:t>27/02/2021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C534-9657-43CD-82BA-E93BC81F6A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59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9093" y="224304"/>
            <a:ext cx="11552349" cy="6382558"/>
          </a:xfrm>
          <a:prstGeom prst="round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http://www.omalaa-sch.com/Images/kuwai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19" y="353093"/>
            <a:ext cx="11620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88010" y="1648494"/>
            <a:ext cx="4939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Ministère de l’éduction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générale de français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172306" y="2813502"/>
            <a:ext cx="78463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Dossier 7</a:t>
            </a:r>
          </a:p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Se loger</a:t>
            </a:r>
          </a:p>
          <a:p>
            <a:pPr algn="ctr">
              <a:lnSpc>
                <a:spcPct val="150000"/>
              </a:lnSpc>
            </a:pPr>
            <a:r>
              <a:rPr lang="fr-FR" sz="44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Comp</a:t>
            </a:r>
            <a:r>
              <a:rPr lang="fr-FR" sz="4400" b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et Vocabulaire</a:t>
            </a:r>
            <a:endParaRPr lang="fr-FR" sz="44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flipH="1" flipV="1">
            <a:off x="695458" y="2833352"/>
            <a:ext cx="10800000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4761958" y="5961755"/>
            <a:ext cx="2667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fr-FR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P.97/98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8603090" y="6597071"/>
            <a:ext cx="35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Inspection générale de français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CD97A8-F2F3-0844-8B1B-E1816E6C0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070" y="483632"/>
            <a:ext cx="32512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9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10C9A94-6026-4BF0-A129-1E84F04D9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4223982"/>
            <a:ext cx="8194865" cy="4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F8875C-EA02-42C5-BBA5-D953DA018BDE}"/>
              </a:ext>
            </a:extLst>
          </p:cNvPr>
          <p:cNvSpPr/>
          <p:nvPr/>
        </p:nvSpPr>
        <p:spPr>
          <a:xfrm>
            <a:off x="125149" y="112367"/>
            <a:ext cx="6042552" cy="45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Associez le document à l’ image :      </a:t>
            </a: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صل الفقرة بالصورة المناسبة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92A9102-ACDC-427E-B4D3-1286D092E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773291"/>
              </p:ext>
            </p:extLst>
          </p:nvPr>
        </p:nvGraphicFramePr>
        <p:xfrm>
          <a:off x="438466" y="657257"/>
          <a:ext cx="6744212" cy="59521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5169">
                  <a:extLst>
                    <a:ext uri="{9D8B030D-6E8A-4147-A177-3AD203B41FA5}">
                      <a16:colId xmlns:a16="http://schemas.microsoft.com/office/drawing/2014/main" val="3061514280"/>
                    </a:ext>
                  </a:extLst>
                </a:gridCol>
                <a:gridCol w="269083">
                  <a:extLst>
                    <a:ext uri="{9D8B030D-6E8A-4147-A177-3AD203B41FA5}">
                      <a16:colId xmlns:a16="http://schemas.microsoft.com/office/drawing/2014/main" val="3330889301"/>
                    </a:ext>
                  </a:extLst>
                </a:gridCol>
                <a:gridCol w="2659960">
                  <a:extLst>
                    <a:ext uri="{9D8B030D-6E8A-4147-A177-3AD203B41FA5}">
                      <a16:colId xmlns:a16="http://schemas.microsoft.com/office/drawing/2014/main" val="2835715937"/>
                    </a:ext>
                  </a:extLst>
                </a:gridCol>
              </a:tblGrid>
              <a:tr h="129169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Low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 voudrais vivre dans la compagne, loin du bruit et de la pollution, je vivrais tranquille dans la nature  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99" marR="47799" marT="0" marB="0"/>
                </a:tc>
                <a:tc row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600" b="1" dirty="0">
                          <a:effectLst/>
                        </a:rPr>
                        <a:t>Image </a:t>
                      </a:r>
                      <a:r>
                        <a:rPr lang="en-US" sz="1600" b="1" dirty="0">
                          <a:effectLst/>
                        </a:rPr>
                        <a:t>1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000" dirty="0">
                          <a:effectLst/>
                        </a:rPr>
                        <a:t>		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extLst>
                  <a:ext uri="{0D108BD9-81ED-4DB2-BD59-A6C34878D82A}">
                    <a16:rowId xmlns:a16="http://schemas.microsoft.com/office/drawing/2014/main" val="4197872718"/>
                  </a:ext>
                </a:extLst>
              </a:tr>
              <a:tr h="103864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B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/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 suis énervé. Ma chambre est petite. L'aspirateur est en panne.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Il y a du bruit. C'est insupportable !!!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99" marR="4779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600" dirty="0">
                          <a:effectLst/>
                        </a:rPr>
                        <a:t>Image </a:t>
                      </a:r>
                      <a:r>
                        <a:rPr lang="en-US" sz="1600" dirty="0">
                          <a:effectLst/>
                        </a:rPr>
                        <a:t>2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extLst>
                  <a:ext uri="{0D108BD9-81ED-4DB2-BD59-A6C34878D82A}">
                    <a16:rowId xmlns:a16="http://schemas.microsoft.com/office/drawing/2014/main" val="2899642933"/>
                  </a:ext>
                </a:extLst>
              </a:tr>
              <a:tr h="13224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C 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/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j’ai mal à la jambe. je vais à la clinique.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 dois rester trois jours au lit.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99" marR="4779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600" dirty="0">
                          <a:effectLst/>
                        </a:rPr>
                        <a:t>Image </a:t>
                      </a:r>
                      <a:r>
                        <a:rPr lang="en-US" sz="1600" dirty="0">
                          <a:effectLst/>
                        </a:rPr>
                        <a:t>3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extLst>
                  <a:ext uri="{0D108BD9-81ED-4DB2-BD59-A6C34878D82A}">
                    <a16:rowId xmlns:a16="http://schemas.microsoft.com/office/drawing/2014/main" val="3085363281"/>
                  </a:ext>
                </a:extLst>
              </a:tr>
              <a:tr h="103864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D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Il faut manger à des heures régulières. Il ne  faut pas  prendre du fastfood , et ne jamais boire des boissons gazeuses.</a:t>
                      </a:r>
                    </a:p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99" marR="4779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600" dirty="0">
                          <a:effectLst/>
                        </a:rPr>
                        <a:t>Image </a:t>
                      </a:r>
                      <a:r>
                        <a:rPr lang="en-US" sz="1600" dirty="0">
                          <a:effectLst/>
                        </a:rPr>
                        <a:t>4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extLst>
                  <a:ext uri="{0D108BD9-81ED-4DB2-BD59-A6C34878D82A}">
                    <a16:rowId xmlns:a16="http://schemas.microsoft.com/office/drawing/2014/main" val="3890632348"/>
                  </a:ext>
                </a:extLst>
              </a:tr>
              <a:tr h="107411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E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/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Mon père a une ancienne voiture . Elle n’est pas confortable et  elle est toujours en panne.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799" marR="4779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8175" algn="l"/>
                          <a:tab pos="1439545" algn="ctr"/>
                        </a:tabLst>
                      </a:pPr>
                      <a:r>
                        <a:rPr lang="fr-FR" sz="1600" dirty="0">
                          <a:effectLst/>
                        </a:rPr>
                        <a:t>Image 5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799" marR="47799" marT="0" marB="0"/>
                </a:tc>
                <a:extLst>
                  <a:ext uri="{0D108BD9-81ED-4DB2-BD59-A6C34878D82A}">
                    <a16:rowId xmlns:a16="http://schemas.microsoft.com/office/drawing/2014/main" val="210353080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93CC2F9-5698-4996-BCFD-E29A438512C6}"/>
              </a:ext>
            </a:extLst>
          </p:cNvPr>
          <p:cNvGraphicFramePr>
            <a:graphicFrameLocks noGrp="1"/>
          </p:cNvGraphicFramePr>
          <p:nvPr/>
        </p:nvGraphicFramePr>
        <p:xfrm>
          <a:off x="7323318" y="1692998"/>
          <a:ext cx="4430216" cy="9529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71634">
                  <a:extLst>
                    <a:ext uri="{9D8B030D-6E8A-4147-A177-3AD203B41FA5}">
                      <a16:colId xmlns:a16="http://schemas.microsoft.com/office/drawing/2014/main" val="2953602437"/>
                    </a:ext>
                  </a:extLst>
                </a:gridCol>
                <a:gridCol w="616415">
                  <a:extLst>
                    <a:ext uri="{9D8B030D-6E8A-4147-A177-3AD203B41FA5}">
                      <a16:colId xmlns:a16="http://schemas.microsoft.com/office/drawing/2014/main" val="3402415998"/>
                    </a:ext>
                  </a:extLst>
                </a:gridCol>
                <a:gridCol w="726169">
                  <a:extLst>
                    <a:ext uri="{9D8B030D-6E8A-4147-A177-3AD203B41FA5}">
                      <a16:colId xmlns:a16="http://schemas.microsoft.com/office/drawing/2014/main" val="47912555"/>
                    </a:ext>
                  </a:extLst>
                </a:gridCol>
                <a:gridCol w="727632">
                  <a:extLst>
                    <a:ext uri="{9D8B030D-6E8A-4147-A177-3AD203B41FA5}">
                      <a16:colId xmlns:a16="http://schemas.microsoft.com/office/drawing/2014/main" val="2314326681"/>
                    </a:ext>
                  </a:extLst>
                </a:gridCol>
                <a:gridCol w="644183">
                  <a:extLst>
                    <a:ext uri="{9D8B030D-6E8A-4147-A177-3AD203B41FA5}">
                      <a16:colId xmlns:a16="http://schemas.microsoft.com/office/drawing/2014/main" val="1851243298"/>
                    </a:ext>
                  </a:extLst>
                </a:gridCol>
                <a:gridCol w="644183">
                  <a:extLst>
                    <a:ext uri="{9D8B030D-6E8A-4147-A177-3AD203B41FA5}">
                      <a16:colId xmlns:a16="http://schemas.microsoft.com/office/drawing/2014/main" val="3411936792"/>
                    </a:ext>
                  </a:extLst>
                </a:gridCol>
              </a:tblGrid>
              <a:tr h="47648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Document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A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B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C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D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5362823"/>
                  </a:ext>
                </a:extLst>
              </a:tr>
              <a:tr h="47648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Image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709546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1ADE1BF-5639-40B8-BCBB-01D2B70931B8}"/>
              </a:ext>
            </a:extLst>
          </p:cNvPr>
          <p:cNvSpPr txBox="1"/>
          <p:nvPr/>
        </p:nvSpPr>
        <p:spPr>
          <a:xfrm>
            <a:off x="9189124" y="2195558"/>
            <a:ext cx="39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1F22AB-969F-44C7-870D-C8C587467915}"/>
              </a:ext>
            </a:extLst>
          </p:cNvPr>
          <p:cNvSpPr txBox="1"/>
          <p:nvPr/>
        </p:nvSpPr>
        <p:spPr>
          <a:xfrm>
            <a:off x="8513498" y="2189694"/>
            <a:ext cx="39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A1EF25-5E18-4013-9F0B-E11AA2D7B046}"/>
              </a:ext>
            </a:extLst>
          </p:cNvPr>
          <p:cNvSpPr txBox="1"/>
          <p:nvPr/>
        </p:nvSpPr>
        <p:spPr>
          <a:xfrm flipH="1">
            <a:off x="11253713" y="2231961"/>
            <a:ext cx="39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F108A5-CAD5-42A0-8120-982D6D59F481}"/>
              </a:ext>
            </a:extLst>
          </p:cNvPr>
          <p:cNvSpPr txBox="1"/>
          <p:nvPr/>
        </p:nvSpPr>
        <p:spPr>
          <a:xfrm>
            <a:off x="9934733" y="2196186"/>
            <a:ext cx="39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8CC2C12-1340-41F1-AF67-3650DC75F05E}"/>
              </a:ext>
            </a:extLst>
          </p:cNvPr>
          <p:cNvSpPr txBox="1"/>
          <p:nvPr/>
        </p:nvSpPr>
        <p:spPr>
          <a:xfrm>
            <a:off x="10645350" y="2189694"/>
            <a:ext cx="39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8" descr="download (4)">
            <a:extLst>
              <a:ext uri="{FF2B5EF4-FFF2-40B4-BE49-F238E27FC236}">
                <a16:creationId xmlns:a16="http://schemas.microsoft.com/office/drawing/2014/main" id="{CDFC87BE-DFE3-4B3B-9121-E23929F188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28" y="4456728"/>
            <a:ext cx="917745" cy="8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images (5)">
            <a:extLst>
              <a:ext uri="{FF2B5EF4-FFF2-40B4-BE49-F238E27FC236}">
                <a16:creationId xmlns:a16="http://schemas.microsoft.com/office/drawing/2014/main" id="{A867F9D0-1ACA-4E45-975A-852449DC03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161" y="3142151"/>
            <a:ext cx="1409080" cy="88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Résultat de recherche d'images pour &quot;ne pas prendre du fastfood&quot;">
            <a:extLst>
              <a:ext uri="{FF2B5EF4-FFF2-40B4-BE49-F238E27FC236}">
                <a16:creationId xmlns:a16="http://schemas.microsoft.com/office/drawing/2014/main" id="{7556859F-6659-44C9-83DB-F5F76A2A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31" y="1989495"/>
            <a:ext cx="1829904" cy="121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voiture en panne&quot;">
            <a:extLst>
              <a:ext uri="{FF2B5EF4-FFF2-40B4-BE49-F238E27FC236}">
                <a16:creationId xmlns:a16="http://schemas.microsoft.com/office/drawing/2014/main" id="{7F393FA3-5C1B-4175-805C-686E8D54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56" y="773035"/>
            <a:ext cx="1136563" cy="86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75520D-C2A3-4E4D-96CD-59CF792E2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418" y="5648957"/>
            <a:ext cx="1073150" cy="7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8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C306C5-836F-454D-98B3-9DBBB1CA7C61}"/>
              </a:ext>
            </a:extLst>
          </p:cNvPr>
          <p:cNvSpPr/>
          <p:nvPr/>
        </p:nvSpPr>
        <p:spPr>
          <a:xfrm>
            <a:off x="299519" y="0"/>
            <a:ext cx="3596497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ea typeface="Times New Roman" panose="02020603050405020304" pitchFamily="18" charset="0"/>
                <a:cs typeface="+mj-cs"/>
              </a:rPr>
              <a:t>Lisez le texte suivant : </a:t>
            </a:r>
            <a:r>
              <a:rPr lang="ar-SA" b="1" dirty="0">
                <a:cs typeface="+mj-cs"/>
              </a:rPr>
              <a:t>اقرأ النص التالي </a:t>
            </a:r>
            <a:endParaRPr lang="en-US" sz="1600" dirty="0">
              <a:effectLst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FD2143F1-DB84-447E-BC6D-FC1C427CE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68" y="550520"/>
            <a:ext cx="8618856" cy="14040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Salut Jassim,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Jeudi prochain, je vais déménager dans un nouvel appartement car tout va mal. L’ancien appartement est trop bruyant et il est trop petit . L’ascenseur ne marche pas et j’habite au 7éme étage , c’est insupportable ! Tu peux venir m’aider pour déménager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5220C7-3AAB-4206-8F42-85703CC84B11}"/>
              </a:ext>
            </a:extLst>
          </p:cNvPr>
          <p:cNvSpPr/>
          <p:nvPr/>
        </p:nvSpPr>
        <p:spPr>
          <a:xfrm>
            <a:off x="206755" y="2278420"/>
            <a:ext cx="7333733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Marquez vrai (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ou faux (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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</a:t>
            </a: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ضع علامة صح √ او خطأ × في المكان المناسب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2A471E-79F7-436D-8E45-3253EA0A0BF3}"/>
              </a:ext>
            </a:extLst>
          </p:cNvPr>
          <p:cNvGraphicFramePr>
            <a:graphicFrameLocks noGrp="1"/>
          </p:cNvGraphicFramePr>
          <p:nvPr/>
        </p:nvGraphicFramePr>
        <p:xfrm>
          <a:off x="1222568" y="3065703"/>
          <a:ext cx="7333732" cy="30275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773186">
                  <a:extLst>
                    <a:ext uri="{9D8B030D-6E8A-4147-A177-3AD203B41FA5}">
                      <a16:colId xmlns:a16="http://schemas.microsoft.com/office/drawing/2014/main" val="72924851"/>
                    </a:ext>
                  </a:extLst>
                </a:gridCol>
                <a:gridCol w="1560546">
                  <a:extLst>
                    <a:ext uri="{9D8B030D-6E8A-4147-A177-3AD203B41FA5}">
                      <a16:colId xmlns:a16="http://schemas.microsoft.com/office/drawing/2014/main" val="1290897434"/>
                    </a:ext>
                  </a:extLst>
                </a:gridCol>
              </a:tblGrid>
              <a:tr h="50459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Phrases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( </a:t>
                      </a:r>
                      <a:r>
                        <a:rPr lang="fr-FR" sz="1600" b="1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fr-FR" sz="1600" b="1" dirty="0">
                          <a:effectLst/>
                        </a:rPr>
                        <a:t> ) ou ( </a:t>
                      </a:r>
                      <a:r>
                        <a:rPr lang="fr-FR" sz="1600" b="1" dirty="0">
                          <a:effectLst/>
                          <a:sym typeface="Wingdings 2" panose="05020102010507070707" pitchFamily="18" charset="2"/>
                        </a:rPr>
                        <a:t></a:t>
                      </a:r>
                      <a:r>
                        <a:rPr lang="fr-FR" sz="1600" b="1" dirty="0">
                          <a:effectLst/>
                        </a:rPr>
                        <a:t> 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2399183"/>
                  </a:ext>
                </a:extLst>
              </a:tr>
              <a:tr h="504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Il veut changer son logement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9954046"/>
                  </a:ext>
                </a:extLst>
              </a:tr>
              <a:tr h="504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Il veut déménager à cause du bruit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9976244"/>
                  </a:ext>
                </a:extLst>
              </a:tr>
              <a:tr h="504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 nouvel appartement est bruyant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2304461"/>
                  </a:ext>
                </a:extLst>
              </a:tr>
              <a:tr h="504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L’ascenseur est en panne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0392533"/>
                  </a:ext>
                </a:extLst>
              </a:tr>
              <a:tr h="5045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Il habite au premier étage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00489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0B7A93-71D1-4BBE-8028-E3F1F6E0E274}"/>
              </a:ext>
            </a:extLst>
          </p:cNvPr>
          <p:cNvSpPr txBox="1"/>
          <p:nvPr/>
        </p:nvSpPr>
        <p:spPr>
          <a:xfrm>
            <a:off x="7275443" y="3682546"/>
            <a:ext cx="583096" cy="48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C9DDC-D1BA-4A7B-BEE7-EE1373FA2433}"/>
              </a:ext>
            </a:extLst>
          </p:cNvPr>
          <p:cNvSpPr txBox="1"/>
          <p:nvPr/>
        </p:nvSpPr>
        <p:spPr>
          <a:xfrm>
            <a:off x="7275443" y="4183153"/>
            <a:ext cx="583096" cy="48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52E6F-F9D1-4351-A48D-BA4D4622485A}"/>
              </a:ext>
            </a:extLst>
          </p:cNvPr>
          <p:cNvSpPr txBox="1"/>
          <p:nvPr/>
        </p:nvSpPr>
        <p:spPr>
          <a:xfrm>
            <a:off x="7275443" y="5178113"/>
            <a:ext cx="583096" cy="48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E0A05-007A-43B2-9DA4-C70D79931979}"/>
              </a:ext>
            </a:extLst>
          </p:cNvPr>
          <p:cNvSpPr txBox="1"/>
          <p:nvPr/>
        </p:nvSpPr>
        <p:spPr>
          <a:xfrm>
            <a:off x="7248940" y="4630584"/>
            <a:ext cx="583096" cy="48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45395E-137B-408B-A5DF-9FF35CB3A540}"/>
              </a:ext>
            </a:extLst>
          </p:cNvPr>
          <p:cNvSpPr txBox="1"/>
          <p:nvPr/>
        </p:nvSpPr>
        <p:spPr>
          <a:xfrm>
            <a:off x="7275443" y="5643541"/>
            <a:ext cx="583096" cy="48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4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4EE0BC-7281-49CD-AC46-331AB6CE03FE}"/>
              </a:ext>
            </a:extLst>
          </p:cNvPr>
          <p:cNvSpPr/>
          <p:nvPr/>
        </p:nvSpPr>
        <p:spPr>
          <a:xfrm>
            <a:off x="0" y="165375"/>
            <a:ext cx="4057521" cy="45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>
              <a:lnSpc>
                <a:spcPct val="150000"/>
              </a:lnSpc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Lisez le texte suivant : </a:t>
            </a: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اقرأ النص التالي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9F0BDB-E2A7-4C5F-94D8-803B89065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56926"/>
              </p:ext>
            </p:extLst>
          </p:nvPr>
        </p:nvGraphicFramePr>
        <p:xfrm>
          <a:off x="739943" y="790126"/>
          <a:ext cx="9891893" cy="13819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891893">
                  <a:extLst>
                    <a:ext uri="{9D8B030D-6E8A-4147-A177-3AD203B41FA5}">
                      <a16:colId xmlns:a16="http://schemas.microsoft.com/office/drawing/2014/main" val="3196082315"/>
                    </a:ext>
                  </a:extLst>
                </a:gridCol>
              </a:tblGrid>
              <a:tr h="1381923">
                <a:tc>
                  <a:txBody>
                    <a:bodyPr/>
                    <a:lstStyle/>
                    <a:p>
                      <a:pPr rtl="0"/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Michel réside dans un appartement trop petit et loin de l’université. Il voudrait déménager. Il est énervé parce que  tout est en panne : la cuisinière, le frigo, l'ascenseur. Le bruit et la pollution sont partout. Le mois prochain, il trouvera une chambre meublée. Elle est près de l'université et plus calme.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089132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5C39E70-FCBB-4C92-9F6A-FF7DD010D647}"/>
              </a:ext>
            </a:extLst>
          </p:cNvPr>
          <p:cNvSpPr/>
          <p:nvPr/>
        </p:nvSpPr>
        <p:spPr>
          <a:xfrm>
            <a:off x="163293" y="2338728"/>
            <a:ext cx="7169427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914400" algn="ctr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Répondez aux questions :</a:t>
            </a:r>
            <a:r>
              <a:rPr lang="ar-KW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ar-KW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ar-KW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اجب على الاسئلة التالية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3943E3-783E-4DAD-99D4-F60FE809FEFC}"/>
              </a:ext>
            </a:extLst>
          </p:cNvPr>
          <p:cNvSpPr/>
          <p:nvPr/>
        </p:nvSpPr>
        <p:spPr>
          <a:xfrm>
            <a:off x="518068" y="3001776"/>
            <a:ext cx="6096000" cy="30014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Où habite Michel 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Pourquoi Michel voudrait déménager 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Qu'est-ce qu'il cherche 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est la chambre 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762F6-9AE7-4EB0-B1ED-77B13BDE7A00}"/>
              </a:ext>
            </a:extLst>
          </p:cNvPr>
          <p:cNvSpPr txBox="1"/>
          <p:nvPr/>
        </p:nvSpPr>
        <p:spPr>
          <a:xfrm flipH="1">
            <a:off x="163293" y="3301663"/>
            <a:ext cx="5667664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Michel réside dans un appartement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CC6C4-A034-4282-B7B3-F4864D4906EF}"/>
              </a:ext>
            </a:extLst>
          </p:cNvPr>
          <p:cNvSpPr txBox="1"/>
          <p:nvPr/>
        </p:nvSpPr>
        <p:spPr>
          <a:xfrm>
            <a:off x="600051" y="4097922"/>
            <a:ext cx="511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est énervé car tout est en panne.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6707-1CC6-4A87-BD0E-0DCFF8FC321D}"/>
              </a:ext>
            </a:extLst>
          </p:cNvPr>
          <p:cNvSpPr txBox="1"/>
          <p:nvPr/>
        </p:nvSpPr>
        <p:spPr>
          <a:xfrm>
            <a:off x="600051" y="4878296"/>
            <a:ext cx="3734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cherche une chambre meublée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953E9-537F-4D7D-9206-C9664F919B25}"/>
              </a:ext>
            </a:extLst>
          </p:cNvPr>
          <p:cNvSpPr txBox="1"/>
          <p:nvPr/>
        </p:nvSpPr>
        <p:spPr>
          <a:xfrm>
            <a:off x="518068" y="5737172"/>
            <a:ext cx="8102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 une chambre meublée. Elle est près de l'université et elle est calme.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0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CBDF88-2D4A-4445-A489-92E125971CED}"/>
              </a:ext>
            </a:extLst>
          </p:cNvPr>
          <p:cNvSpPr/>
          <p:nvPr/>
        </p:nvSpPr>
        <p:spPr>
          <a:xfrm>
            <a:off x="-114666" y="-39734"/>
            <a:ext cx="8157275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>
              <a:lnSpc>
                <a:spcPct val="150000"/>
              </a:lnSpc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Lisez le texte suivant :</a:t>
            </a: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                                               اقرأ النص التالي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FC9EBA-C9A6-4CA8-B748-33426F74EC22}"/>
              </a:ext>
            </a:extLst>
          </p:cNvPr>
          <p:cNvSpPr/>
          <p:nvPr/>
        </p:nvSpPr>
        <p:spPr>
          <a:xfrm>
            <a:off x="183509" y="3254375"/>
            <a:ext cx="7242874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Complétez le tableau suivant :</a:t>
            </a:r>
            <a:r>
              <a:rPr lang="ar-KW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أكمل البيانات بالجدول                      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94BC3523-C353-476B-9AAA-332B44025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233" y="3844979"/>
            <a:ext cx="1762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6">
            <a:extLst>
              <a:ext uri="{FF2B5EF4-FFF2-40B4-BE49-F238E27FC236}">
                <a16:creationId xmlns:a16="http://schemas.microsoft.com/office/drawing/2014/main" id="{C2B35CBF-F4AE-45F6-A934-D25E059A3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232" y="4491130"/>
            <a:ext cx="1762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m</a:t>
            </a:r>
            <a:r>
              <a:rPr lang="fr-FR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fr-FR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5">
            <a:extLst>
              <a:ext uri="{FF2B5EF4-FFF2-40B4-BE49-F238E27FC236}">
                <a16:creationId xmlns:a16="http://schemas.microsoft.com/office/drawing/2014/main" id="{F32F8604-84D8-4943-8BDF-D8BA70B7D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080" y="4989643"/>
            <a:ext cx="1762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k.D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F700B786-0B18-409E-A7D1-6B3FC582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911" y="5553347"/>
            <a:ext cx="3120811" cy="27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7éme étage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3">
            <a:extLst>
              <a:ext uri="{FF2B5EF4-FFF2-40B4-BE49-F238E27FC236}">
                <a16:creationId xmlns:a16="http://schemas.microsoft.com/office/drawing/2014/main" id="{EE5D142C-44B3-43C1-9F45-3342BCE02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080" y="6199498"/>
            <a:ext cx="42491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Hawally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3B5309-F580-4AF2-9B1F-F1412476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40334"/>
              </p:ext>
            </p:extLst>
          </p:nvPr>
        </p:nvGraphicFramePr>
        <p:xfrm>
          <a:off x="3220533" y="418020"/>
          <a:ext cx="4551867" cy="28310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51867">
                  <a:extLst>
                    <a:ext uri="{9D8B030D-6E8A-4147-A177-3AD203B41FA5}">
                      <a16:colId xmlns:a16="http://schemas.microsoft.com/office/drawing/2014/main" val="2354648298"/>
                    </a:ext>
                  </a:extLst>
                </a:gridCol>
              </a:tblGrid>
              <a:tr h="216061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louer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Studio meublé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Hawally</a:t>
                      </a: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Au 7éme étage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m</a:t>
                      </a:r>
                      <a:r>
                        <a:rPr lang="fr-FR" sz="18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un four et un frigo dans la cuisine.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 chambre avec un lit, une armoire et une commode.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</a:t>
                      </a:r>
                      <a:r>
                        <a:rPr lang="fr-FR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k.D</a:t>
                      </a: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dépôt de garantie : 2 mois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056527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2F5FB5-CED5-4FF4-884D-F529CFB18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49498"/>
              </p:ext>
            </p:extLst>
          </p:nvPr>
        </p:nvGraphicFramePr>
        <p:xfrm>
          <a:off x="2814490" y="3886200"/>
          <a:ext cx="7320110" cy="2840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62493">
                  <a:extLst>
                    <a:ext uri="{9D8B030D-6E8A-4147-A177-3AD203B41FA5}">
                      <a16:colId xmlns:a16="http://schemas.microsoft.com/office/drawing/2014/main" val="2783757497"/>
                    </a:ext>
                  </a:extLst>
                </a:gridCol>
                <a:gridCol w="4457617">
                  <a:extLst>
                    <a:ext uri="{9D8B030D-6E8A-4147-A177-3AD203B41FA5}">
                      <a16:colId xmlns:a16="http://schemas.microsoft.com/office/drawing/2014/main" val="4158594103"/>
                    </a:ext>
                  </a:extLst>
                </a:gridCol>
              </a:tblGrid>
              <a:tr h="56801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de logement 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2335328"/>
                  </a:ext>
                </a:extLst>
              </a:tr>
              <a:tr h="56801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Surface  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771108"/>
                  </a:ext>
                </a:extLst>
              </a:tr>
              <a:tr h="56801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Prix 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165504"/>
                  </a:ext>
                </a:extLst>
              </a:tr>
              <a:tr h="56801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Etage 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6948599"/>
                  </a:ext>
                </a:extLst>
              </a:tr>
              <a:tr h="56801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Adresse    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971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8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0593FF-777E-40A8-92C8-A4C301482EBF}"/>
              </a:ext>
            </a:extLst>
          </p:cNvPr>
          <p:cNvSpPr/>
          <p:nvPr/>
        </p:nvSpPr>
        <p:spPr>
          <a:xfrm>
            <a:off x="424069" y="280996"/>
            <a:ext cx="6520070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Trouvez le mot </a:t>
            </a:r>
            <a:r>
              <a:rPr lang="fr-FR" b="1" dirty="0">
                <a:ea typeface="Times New Roman" panose="02020603050405020304" pitchFamily="18" charset="0"/>
              </a:rPr>
              <a:t>insolite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ابحث عن الكلمة المختلفة</a:t>
            </a:r>
            <a:r>
              <a:rPr lang="ar-KW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B6CE81-E531-4A16-8F66-BF8992606E14}"/>
              </a:ext>
            </a:extLst>
          </p:cNvPr>
          <p:cNvGraphicFramePr>
            <a:graphicFrameLocks noGrp="1"/>
          </p:cNvGraphicFramePr>
          <p:nvPr/>
        </p:nvGraphicFramePr>
        <p:xfrm>
          <a:off x="1141439" y="991041"/>
          <a:ext cx="8254352" cy="30773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188202">
                  <a:extLst>
                    <a:ext uri="{9D8B030D-6E8A-4147-A177-3AD203B41FA5}">
                      <a16:colId xmlns:a16="http://schemas.microsoft.com/office/drawing/2014/main" val="3431127705"/>
                    </a:ext>
                  </a:extLst>
                </a:gridCol>
                <a:gridCol w="2066150">
                  <a:extLst>
                    <a:ext uri="{9D8B030D-6E8A-4147-A177-3AD203B41FA5}">
                      <a16:colId xmlns:a16="http://schemas.microsoft.com/office/drawing/2014/main" val="1941957359"/>
                    </a:ext>
                  </a:extLst>
                </a:gridCol>
              </a:tblGrid>
              <a:tr h="61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chalet    /   studio   /   voiture   /   logement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……………………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20080"/>
                  </a:ext>
                </a:extLst>
              </a:tr>
              <a:tr h="61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énervé     / mécontent   / malheureux / content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……………………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424515"/>
                  </a:ext>
                </a:extLst>
              </a:tr>
              <a:tr h="61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banlieue / travail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/ 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ville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/ village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……………………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581148"/>
                  </a:ext>
                </a:extLst>
              </a:tr>
              <a:tr h="61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médecin /canapé / placard /cuisinière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……………………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36309"/>
                  </a:ext>
                </a:extLst>
              </a:tr>
              <a:tr h="61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armoire /    cher /     démodé /    ancien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……………………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979348"/>
                  </a:ext>
                </a:extLst>
              </a:tr>
            </a:tbl>
          </a:graphicData>
        </a:graphic>
      </p:graphicFrame>
      <p:sp>
        <p:nvSpPr>
          <p:cNvPr id="9" name="Text Box 16">
            <a:extLst>
              <a:ext uri="{FF2B5EF4-FFF2-40B4-BE49-F238E27FC236}">
                <a16:creationId xmlns:a16="http://schemas.microsoft.com/office/drawing/2014/main" id="{A3353246-2360-40FA-9319-06971AFE8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279" y="1020210"/>
            <a:ext cx="1484243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voiture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5AF68BC8-788F-4366-BE76-79A8D89F9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531" y="1642907"/>
            <a:ext cx="1333500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D688AE8F-0EB1-4A99-8943-5BABA7B00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387" y="2281703"/>
            <a:ext cx="1333500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travail</a:t>
            </a:r>
            <a:r>
              <a:rPr lang="fr-FR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 panose="020B0503020000020004" pitchFamily="18" charset="-127"/>
              </a:rPr>
              <a:t>  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4E87290-5DFD-4D3F-8B44-F741507BB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127" y="2843057"/>
            <a:ext cx="1333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médecin</a:t>
            </a:r>
            <a:r>
              <a:rPr lang="fr-FR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0BD14732-9C09-4ABA-B07E-EC8E83FA5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279" y="3490084"/>
            <a:ext cx="1333500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armoire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3118547-05A9-46AD-A217-BA894D389499}"/>
              </a:ext>
            </a:extLst>
          </p:cNvPr>
          <p:cNvSpPr/>
          <p:nvPr/>
        </p:nvSpPr>
        <p:spPr>
          <a:xfrm>
            <a:off x="3995529" y="1742660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51987C-9301-4C7B-9BA6-5C33B7026022}"/>
              </a:ext>
            </a:extLst>
          </p:cNvPr>
          <p:cNvSpPr/>
          <p:nvPr/>
        </p:nvSpPr>
        <p:spPr>
          <a:xfrm>
            <a:off x="1086679" y="2826272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7FE512-18F6-4795-B323-2D8899C8952A}"/>
              </a:ext>
            </a:extLst>
          </p:cNvPr>
          <p:cNvSpPr/>
          <p:nvPr/>
        </p:nvSpPr>
        <p:spPr>
          <a:xfrm>
            <a:off x="834887" y="3893073"/>
            <a:ext cx="1749286" cy="7553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301CD3-ED5F-4901-B4BB-83DA9503FEB8}"/>
              </a:ext>
            </a:extLst>
          </p:cNvPr>
          <p:cNvSpPr/>
          <p:nvPr/>
        </p:nvSpPr>
        <p:spPr>
          <a:xfrm>
            <a:off x="3670852" y="5033253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02793C-5806-4751-B4EC-1A88A455FABC}"/>
              </a:ext>
            </a:extLst>
          </p:cNvPr>
          <p:cNvSpPr/>
          <p:nvPr/>
        </p:nvSpPr>
        <p:spPr>
          <a:xfrm>
            <a:off x="636103" y="234426"/>
            <a:ext cx="8309113" cy="531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Trouvez l’opposé des mots soulignés :    </a:t>
            </a:r>
            <a:r>
              <a:rPr lang="ar-KW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ابحث عن المعنى المرادف للكلمة   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L'école est </a:t>
            </a:r>
            <a:r>
              <a:rPr lang="fr-FR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derrière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mosquée.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>
              <a:lnSpc>
                <a:spcPct val="20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avant 			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devant	             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après</a:t>
            </a:r>
            <a:r>
              <a:rPr lang="fr-FR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travaille dans un lieu </a:t>
            </a:r>
            <a:r>
              <a:rPr lang="fr-FR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calme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>
              <a:lnSpc>
                <a:spcPct val="20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bruyant</a:t>
            </a:r>
            <a:r>
              <a:rPr lang="fr-FR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ancien 	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stressé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maison est </a:t>
            </a:r>
            <a:r>
              <a:rPr lang="fr-FR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proche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lycée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>
              <a:lnSpc>
                <a:spcPct val="20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loin  		       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près                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à coté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chambre de Sara est </a:t>
            </a:r>
            <a:r>
              <a:rPr lang="fr-FR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meublée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>
              <a:lnSpc>
                <a:spcPct val="20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calme		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 	 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loin 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4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C60EDC-A7E8-4147-9B8D-8BE9373E863D}"/>
              </a:ext>
            </a:extLst>
          </p:cNvPr>
          <p:cNvSpPr/>
          <p:nvPr/>
        </p:nvSpPr>
        <p:spPr>
          <a:xfrm>
            <a:off x="265042" y="116652"/>
            <a:ext cx="9011479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Complétez les phrases avec les mots suivants :         </a:t>
            </a:r>
            <a:r>
              <a:rPr lang="ar-KW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املأ الفراغات بالكلمات التالية    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CA933-A247-4244-8FE6-BC4C642BFEB3}"/>
              </a:ext>
            </a:extLst>
          </p:cNvPr>
          <p:cNvSpPr/>
          <p:nvPr/>
        </p:nvSpPr>
        <p:spPr>
          <a:xfrm>
            <a:off x="490330" y="1507807"/>
            <a:ext cx="10327488" cy="426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Le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……...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pour dormir.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le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pour s'asseoir.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pour ranger les vêtements.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Le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pour se regarder.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Le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pour préparer le repas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B58AB-ECC7-4CF5-8DAA-EFF39C98EF6A}"/>
              </a:ext>
            </a:extLst>
          </p:cNvPr>
          <p:cNvSpPr txBox="1"/>
          <p:nvPr/>
        </p:nvSpPr>
        <p:spPr>
          <a:xfrm>
            <a:off x="766739" y="1772075"/>
            <a:ext cx="205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lit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5EB89-48DF-49B3-922C-6A1B980178EA}"/>
              </a:ext>
            </a:extLst>
          </p:cNvPr>
          <p:cNvSpPr txBox="1"/>
          <p:nvPr/>
        </p:nvSpPr>
        <p:spPr>
          <a:xfrm>
            <a:off x="967836" y="4301096"/>
            <a:ext cx="205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miroir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4E940-E093-4594-A2C0-7F21E2D6B2A0}"/>
              </a:ext>
            </a:extLst>
          </p:cNvPr>
          <p:cNvSpPr/>
          <p:nvPr/>
        </p:nvSpPr>
        <p:spPr>
          <a:xfrm>
            <a:off x="1319054" y="2557251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canapé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0E051A-8E2B-4674-84C4-03EA72E76622}"/>
              </a:ext>
            </a:extLst>
          </p:cNvPr>
          <p:cNvSpPr/>
          <p:nvPr/>
        </p:nvSpPr>
        <p:spPr>
          <a:xfrm>
            <a:off x="1565777" y="5123842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four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6680FE-3030-49F1-A851-E520ECD2879A}"/>
              </a:ext>
            </a:extLst>
          </p:cNvPr>
          <p:cNvSpPr/>
          <p:nvPr/>
        </p:nvSpPr>
        <p:spPr>
          <a:xfrm>
            <a:off x="1419480" y="3394563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placard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E3187E-0019-4A96-AF5B-AE8CB948FB87}"/>
              </a:ext>
            </a:extLst>
          </p:cNvPr>
          <p:cNvSpPr/>
          <p:nvPr/>
        </p:nvSpPr>
        <p:spPr>
          <a:xfrm>
            <a:off x="2202670" y="599751"/>
            <a:ext cx="5067413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placard - lit - miroir - four – canapé  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1" ma:contentTypeDescription="Create a new document." ma:contentTypeScope="" ma:versionID="6cf37f7220be936549828c7bebeca2c6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b366013ac4b4005ffbe6582a6abfc1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4A7199-8A8E-499C-BA5B-251E9212CBBE}"/>
</file>

<file path=customXml/itemProps2.xml><?xml version="1.0" encoding="utf-8"?>
<ds:datastoreItem xmlns:ds="http://schemas.openxmlformats.org/officeDocument/2006/customXml" ds:itemID="{6EF32821-AABD-41A8-9B8D-FAF4A370AD6E}"/>
</file>

<file path=customXml/itemProps3.xml><?xml version="1.0" encoding="utf-8"?>
<ds:datastoreItem xmlns:ds="http://schemas.openxmlformats.org/officeDocument/2006/customXml" ds:itemID="{51EC09A7-36C2-435F-B3CE-A496B214516A}"/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734</Words>
  <Application>Microsoft Macintosh PowerPoint</Application>
  <PresentationFormat>Widescreen</PresentationFormat>
  <Paragraphs>134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</dc:creator>
  <cp:lastModifiedBy>Anwaar alradwan</cp:lastModifiedBy>
  <cp:revision>90</cp:revision>
  <dcterms:created xsi:type="dcterms:W3CDTF">2015-12-12T06:59:09Z</dcterms:created>
  <dcterms:modified xsi:type="dcterms:W3CDTF">2021-02-27T18:00:11Z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